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6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Lst>
  <p:sldSz cx="18288000" cy="10287000"/>
  <p:notesSz cx="6858000" cy="9144000"/>
  <p:embeddedFontLst>
    <p:embeddedFont>
      <p:font typeface="Canva Sans" panose="020B0604020202020204" charset="0"/>
      <p:regular r:id="rId70"/>
    </p:embeddedFont>
    <p:embeddedFont>
      <p:font typeface="Canva Sans Bold" panose="020B0604020202020204" charset="0"/>
      <p:regular r:id="rId71"/>
    </p:embeddedFont>
    <p:embeddedFont>
      <p:font typeface="Playfair Display SC Bold" panose="00000800000000000000" pitchFamily="2" charset="0"/>
      <p:regular r:id="rId72"/>
      <p:bold r:id="rId73"/>
    </p:embeddedFont>
    <p:embeddedFont>
      <p:font typeface="Poppins" panose="00000500000000000000" pitchFamily="2" charset="0"/>
      <p:regular r:id="rId74"/>
      <p:bold r:id="rId75"/>
      <p:italic r:id="rId76"/>
      <p:boldItalic r:id="rId77"/>
    </p:embeddedFont>
    <p:embeddedFont>
      <p:font typeface="Poppins Bold" panose="00000800000000000000" pitchFamily="2" charset="0"/>
      <p:regular r:id="rId78"/>
      <p:bold r:id="rId79"/>
    </p:embeddedFont>
    <p:embeddedFont>
      <p:font typeface="Times New Roman Bold" panose="02020803070505020304" pitchFamily="18" charset="0"/>
      <p:regular r:id="rId80"/>
      <p:bold r:id="rId81"/>
    </p:embeddedFont>
    <p:embeddedFont>
      <p:font typeface="Times New Roman Semi-Bold" panose="020B0604020202020204" charset="0"/>
      <p:regular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50E2E5-5F23-860F-1799-578C0F9C5032}" v="4" dt="2024-04-05T14:22:04.0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1592" autoAdjust="0"/>
  </p:normalViewPr>
  <p:slideViewPr>
    <p:cSldViewPr>
      <p:cViewPr varScale="1">
        <p:scale>
          <a:sx n="52" d="100"/>
          <a:sy n="52" d="100"/>
        </p:scale>
        <p:origin x="672"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7.fntdata"/><Relationship Id="rId7" Type="http://schemas.openxmlformats.org/officeDocument/2006/relationships/slide" Target="slides/slide3.xml"/><Relationship Id="rId71" Type="http://schemas.openxmlformats.org/officeDocument/2006/relationships/font" Target="fonts/font2.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shani S.K it20299002" userId="S::it20299002@my.sliit.lk::2f5b85da-be8e-42f4-819f-c7800def1b87" providerId="AD" clId="Web-{7F50E2E5-5F23-860F-1799-578C0F9C5032}"/>
    <pc:docChg chg="modSld">
      <pc:chgData name="Keshani S.K it20299002" userId="S::it20299002@my.sliit.lk::2f5b85da-be8e-42f4-819f-c7800def1b87" providerId="AD" clId="Web-{7F50E2E5-5F23-860F-1799-578C0F9C5032}" dt="2024-04-05T14:22:04.072" v="3" actId="20577"/>
      <pc:docMkLst>
        <pc:docMk/>
      </pc:docMkLst>
      <pc:sldChg chg="modSp">
        <pc:chgData name="Keshani S.K it20299002" userId="S::it20299002@my.sliit.lk::2f5b85da-be8e-42f4-819f-c7800def1b87" providerId="AD" clId="Web-{7F50E2E5-5F23-860F-1799-578C0F9C5032}" dt="2024-04-05T14:22:04.072" v="3" actId="20577"/>
        <pc:sldMkLst>
          <pc:docMk/>
          <pc:sldMk cId="0" sldId="310"/>
        </pc:sldMkLst>
        <pc:spChg chg="mod ord">
          <ac:chgData name="Keshani S.K it20299002" userId="S::it20299002@my.sliit.lk::2f5b85da-be8e-42f4-819f-c7800def1b87" providerId="AD" clId="Web-{7F50E2E5-5F23-860F-1799-578C0F9C5032}" dt="2024-04-05T14:22:04.072" v="3" actId="20577"/>
          <ac:spMkLst>
            <pc:docMk/>
            <pc:sldMk cId="0" sldId="310"/>
            <ac:spMk id="2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Phishing is an attempt to steal sensitive information or break into organization's accounts. Phishing emails can also work by sending the victim an attachment that contains malware. When the victim opens the attachment, the malware is installed on their computer, and it can then steal their sensitive information or take control of their computer.</a:t>
            </a:r>
          </a:p>
          <a:p>
            <a:endParaRPr lang="en-US" dirty="0"/>
          </a:p>
          <a:p>
            <a:endParaRPr lang="en-US" dirty="0"/>
          </a:p>
          <a:p>
            <a:r>
              <a:rPr lang="en-US" dirty="0"/>
              <a:t>Why it’s important in DLP: phishing email detection is a critical aspect of DLP because it helps organizations protect sensitive data, maintain compliance, ensure business continuity, and safeguard their reputation. It complements other DLP measures by addressing a common and highly effective attack vector used by cybercriminals to compromise data security.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Balancing False Positives and False Negatives:</a:t>
            </a:r>
          </a:p>
          <a:p>
            <a:endParaRPr lang="en-US"/>
          </a:p>
          <a:p>
            <a:r>
              <a:rPr lang="en-US"/>
              <a:t>False Positives: These occur when a legitimate email is incorrectly classified as a phishing email. False positives can lead to genuine communications being moved to spam folders, which can inconvenience users and potentially lead to missed opportunities.</a:t>
            </a:r>
          </a:p>
          <a:p>
            <a:endParaRPr lang="en-US"/>
          </a:p>
          <a:p>
            <a:r>
              <a:rPr lang="en-US"/>
              <a:t>False Negatives: These occur when a phishing email is incorrectly classified as a legitimate email. False negatives can lead to security breaches and data loss, as malicious emails go undetected.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Main Objective: The main objective of Phishing Email Detection in DLP system is to proactively identify and block phishing emails to prevent unauthorized access to sensitive data, reduce the risk of data breaches, and protect the organization's assets and reputation.</a:t>
            </a:r>
          </a:p>
          <a:p>
            <a:endParaRPr lang="en-US"/>
          </a:p>
          <a:p>
            <a:r>
              <a:rPr lang="en-US"/>
              <a:t>Sub-Objectives: </a:t>
            </a:r>
          </a:p>
          <a:p>
            <a:r>
              <a:rPr lang="en-US"/>
              <a:t>•	Early Detection - Identify phishing emails as early as possible in the email delivery process to minimize the chances of user interaction with malicious content.</a:t>
            </a:r>
          </a:p>
          <a:p>
            <a:r>
              <a:rPr lang="en-US"/>
              <a:t>•	Accurate Detection - Develop and implement advanced algorithms and techniques for accurate detection of phishing emails while minimizing false positives.</a:t>
            </a:r>
          </a:p>
          <a:p>
            <a:r>
              <a:rPr lang="en-US"/>
              <a:t>•	Real-Time Monitoring: Continuously monitor incoming emails in real-time to detect and respond to phishing threats promptly.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871B2431-D351-4C6E-A3CF-9DFAC0E3E050}" type="slidenum">
              <a:rPr lang="cs-CZ" smtClean="0"/>
              <a:t>51</a:t>
            </a:fld>
            <a:endParaRPr lang="cs-CZ"/>
          </a:p>
        </p:txBody>
      </p:sp>
    </p:spTree>
    <p:extLst>
      <p:ext uri="{BB962C8B-B14F-4D97-AF65-F5344CB8AC3E}">
        <p14:creationId xmlns:p14="http://schemas.microsoft.com/office/powerpoint/2010/main" val="3108249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871B2431-D351-4C6E-A3CF-9DFAC0E3E050}" type="slidenum">
              <a:rPr lang="cs-CZ" smtClean="0"/>
              <a:t>63</a:t>
            </a:fld>
            <a:endParaRPr lang="cs-CZ"/>
          </a:p>
        </p:txBody>
      </p:sp>
    </p:spTree>
    <p:extLst>
      <p:ext uri="{BB962C8B-B14F-4D97-AF65-F5344CB8AC3E}">
        <p14:creationId xmlns:p14="http://schemas.microsoft.com/office/powerpoint/2010/main" val="3946006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6.svg"/><Relationship Id="rId9" Type="http://schemas.openxmlformats.org/officeDocument/2006/relationships/image" Target="../media/image4.png"/></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9.jpe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6.svg"/></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image" Target="../media/image16.svg"/></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5.jpe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436516" y="-546697"/>
            <a:ext cx="13399784" cy="11603609"/>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35815" r="-78198" b="-5962"/>
              </a:stretch>
            </a:blipFill>
          </p:spPr>
          <p:txBody>
            <a:bodyPr/>
            <a:lstStyle/>
            <a:p>
              <a:endParaRPr lang="en-US"/>
            </a:p>
          </p:txBody>
        </p:sp>
      </p:grpSp>
      <p:grpSp>
        <p:nvGrpSpPr>
          <p:cNvPr id="4" name="Group 4"/>
          <p:cNvGrpSpPr/>
          <p:nvPr/>
        </p:nvGrpSpPr>
        <p:grpSpPr>
          <a:xfrm>
            <a:off x="14449980" y="7866266"/>
            <a:ext cx="2984182" cy="2611159"/>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6" name="TextBox 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7" name="Group 7"/>
          <p:cNvGrpSpPr/>
          <p:nvPr/>
        </p:nvGrpSpPr>
        <p:grpSpPr>
          <a:xfrm>
            <a:off x="12944032" y="-19362"/>
            <a:ext cx="3030318" cy="2651528"/>
            <a:chOff x="0" y="0"/>
            <a:chExt cx="812800" cy="711200"/>
          </a:xfrm>
        </p:grpSpPr>
        <p:sp>
          <p:nvSpPr>
            <p:cNvPr id="8" name="Freeform 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9" name="TextBox 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0" name="Group 10"/>
          <p:cNvGrpSpPr/>
          <p:nvPr/>
        </p:nvGrpSpPr>
        <p:grpSpPr>
          <a:xfrm>
            <a:off x="14436516" y="2632167"/>
            <a:ext cx="2997646" cy="2622940"/>
            <a:chOff x="0" y="0"/>
            <a:chExt cx="812800" cy="711200"/>
          </a:xfrm>
        </p:grpSpPr>
        <p:sp>
          <p:nvSpPr>
            <p:cNvPr id="11" name="Freeform 11"/>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US"/>
            </a:p>
          </p:txBody>
        </p:sp>
        <p:sp>
          <p:nvSpPr>
            <p:cNvPr id="12" name="TextBox 12"/>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3" name="Group 13"/>
          <p:cNvGrpSpPr/>
          <p:nvPr/>
        </p:nvGrpSpPr>
        <p:grpSpPr>
          <a:xfrm>
            <a:off x="12957889" y="5255107"/>
            <a:ext cx="2984182" cy="2611159"/>
            <a:chOff x="0" y="0"/>
            <a:chExt cx="812800" cy="711200"/>
          </a:xfrm>
        </p:grpSpPr>
        <p:sp>
          <p:nvSpPr>
            <p:cNvPr id="14" name="Freeform 1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US"/>
            </a:p>
          </p:txBody>
        </p:sp>
        <p:sp>
          <p:nvSpPr>
            <p:cNvPr id="15" name="TextBox 1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6" name="Group 16"/>
          <p:cNvGrpSpPr/>
          <p:nvPr/>
        </p:nvGrpSpPr>
        <p:grpSpPr>
          <a:xfrm rot="-10800000">
            <a:off x="14449980" y="5255107"/>
            <a:ext cx="2984182" cy="2611159"/>
            <a:chOff x="0" y="0"/>
            <a:chExt cx="812800" cy="711200"/>
          </a:xfrm>
        </p:grpSpPr>
        <p:sp>
          <p:nvSpPr>
            <p:cNvPr id="17" name="Freeform 1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8" name="TextBox 1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9" name="Group 19"/>
          <p:cNvGrpSpPr/>
          <p:nvPr/>
        </p:nvGrpSpPr>
        <p:grpSpPr>
          <a:xfrm rot="-10800000">
            <a:off x="12942398" y="2632167"/>
            <a:ext cx="3007063" cy="2631180"/>
            <a:chOff x="0" y="0"/>
            <a:chExt cx="812800" cy="711200"/>
          </a:xfrm>
        </p:grpSpPr>
        <p:sp>
          <p:nvSpPr>
            <p:cNvPr id="20" name="Freeform 2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21" name="TextBox 2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2" name="Group 22"/>
          <p:cNvGrpSpPr/>
          <p:nvPr/>
        </p:nvGrpSpPr>
        <p:grpSpPr>
          <a:xfrm rot="-10800000">
            <a:off x="11877944" y="2661552"/>
            <a:ext cx="802213" cy="701937"/>
            <a:chOff x="0" y="0"/>
            <a:chExt cx="812800" cy="711200"/>
          </a:xfrm>
        </p:grpSpPr>
        <p:sp>
          <p:nvSpPr>
            <p:cNvPr id="23" name="Freeform 2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4" name="TextBox 2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5" name="Group 25"/>
          <p:cNvGrpSpPr/>
          <p:nvPr/>
        </p:nvGrpSpPr>
        <p:grpSpPr>
          <a:xfrm>
            <a:off x="12359701" y="2674393"/>
            <a:ext cx="845737" cy="740020"/>
            <a:chOff x="0" y="0"/>
            <a:chExt cx="812800" cy="711200"/>
          </a:xfrm>
        </p:grpSpPr>
        <p:sp>
          <p:nvSpPr>
            <p:cNvPr id="26" name="Freeform 2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7" name="TextBox 2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8" name="Group 28"/>
          <p:cNvGrpSpPr/>
          <p:nvPr/>
        </p:nvGrpSpPr>
        <p:grpSpPr>
          <a:xfrm>
            <a:off x="12496571" y="8068863"/>
            <a:ext cx="902266" cy="789483"/>
            <a:chOff x="0" y="0"/>
            <a:chExt cx="812800" cy="711200"/>
          </a:xfrm>
        </p:grpSpPr>
        <p:sp>
          <p:nvSpPr>
            <p:cNvPr id="29" name="Freeform 2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30" name="TextBox 3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31" name="Group 31"/>
          <p:cNvGrpSpPr/>
          <p:nvPr/>
        </p:nvGrpSpPr>
        <p:grpSpPr>
          <a:xfrm rot="-10800000">
            <a:off x="12967100" y="7856741"/>
            <a:ext cx="2984182" cy="2611159"/>
            <a:chOff x="0" y="0"/>
            <a:chExt cx="812800" cy="711200"/>
          </a:xfrm>
        </p:grpSpPr>
        <p:sp>
          <p:nvSpPr>
            <p:cNvPr id="32" name="Freeform 3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33" name="TextBox 3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34" name="Freeform 34"/>
          <p:cNvSpPr/>
          <p:nvPr/>
        </p:nvSpPr>
        <p:spPr>
          <a:xfrm>
            <a:off x="0" y="0"/>
            <a:ext cx="1080333" cy="1129760"/>
          </a:xfrm>
          <a:custGeom>
            <a:avLst/>
            <a:gdLst/>
            <a:ahLst/>
            <a:cxnLst/>
            <a:rect l="l" t="t" r="r" b="b"/>
            <a:pathLst>
              <a:path w="1080333" h="1129760">
                <a:moveTo>
                  <a:pt x="0" y="0"/>
                </a:moveTo>
                <a:lnTo>
                  <a:pt x="1080333" y="0"/>
                </a:lnTo>
                <a:lnTo>
                  <a:pt x="1080333" y="1129760"/>
                </a:lnTo>
                <a:lnTo>
                  <a:pt x="0" y="1129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5" name="Freeform 35"/>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5"/>
            <a:stretch>
              <a:fillRect/>
            </a:stretch>
          </a:blipFill>
        </p:spPr>
        <p:txBody>
          <a:bodyPr/>
          <a:lstStyle/>
          <a:p>
            <a:endParaRPr lang="en-US"/>
          </a:p>
        </p:txBody>
      </p:sp>
      <p:sp>
        <p:nvSpPr>
          <p:cNvPr id="36" name="TextBox 36"/>
          <p:cNvSpPr txBox="1"/>
          <p:nvPr/>
        </p:nvSpPr>
        <p:spPr>
          <a:xfrm>
            <a:off x="540167" y="2888259"/>
            <a:ext cx="11989741" cy="2997819"/>
          </a:xfrm>
          <a:prstGeom prst="rect">
            <a:avLst/>
          </a:prstGeom>
        </p:spPr>
        <p:txBody>
          <a:bodyPr lIns="0" tIns="0" rIns="0" bIns="0" rtlCol="0" anchor="t">
            <a:spAutoFit/>
          </a:bodyPr>
          <a:lstStyle/>
          <a:p>
            <a:pPr algn="ctr">
              <a:lnSpc>
                <a:spcPts val="8015"/>
              </a:lnSpc>
            </a:pPr>
            <a:r>
              <a:rPr lang="en-US" sz="5725">
                <a:solidFill>
                  <a:srgbClr val="000000"/>
                </a:solidFill>
                <a:latin typeface="Playfair Display SC Bold"/>
              </a:rPr>
              <a:t>Unified DLP Solutions for Email System </a:t>
            </a:r>
          </a:p>
          <a:p>
            <a:pPr algn="ctr">
              <a:lnSpc>
                <a:spcPts val="8015"/>
              </a:lnSpc>
              <a:spcBef>
                <a:spcPct val="0"/>
              </a:spcBef>
            </a:pPr>
            <a:endParaRPr lang="en-US" sz="5725">
              <a:solidFill>
                <a:srgbClr val="000000"/>
              </a:solidFill>
              <a:latin typeface="Playfair Display SC Bold"/>
            </a:endParaRPr>
          </a:p>
        </p:txBody>
      </p:sp>
      <p:sp>
        <p:nvSpPr>
          <p:cNvPr id="37" name="TextBox 37"/>
          <p:cNvSpPr txBox="1"/>
          <p:nvPr/>
        </p:nvSpPr>
        <p:spPr>
          <a:xfrm>
            <a:off x="4564331" y="6248029"/>
            <a:ext cx="3874740" cy="739139"/>
          </a:xfrm>
          <a:prstGeom prst="rect">
            <a:avLst/>
          </a:prstGeom>
        </p:spPr>
        <p:txBody>
          <a:bodyPr lIns="0" tIns="0" rIns="0" bIns="0" rtlCol="0" anchor="t">
            <a:spAutoFit/>
          </a:bodyPr>
          <a:lstStyle/>
          <a:p>
            <a:pPr algn="ctr">
              <a:lnSpc>
                <a:spcPts val="5460"/>
              </a:lnSpc>
              <a:spcBef>
                <a:spcPct val="0"/>
              </a:spcBef>
            </a:pPr>
            <a:r>
              <a:rPr lang="en-US" sz="3900">
                <a:solidFill>
                  <a:srgbClr val="000000"/>
                </a:solidFill>
                <a:latin typeface="Times New Roman Bold"/>
              </a:rPr>
              <a:t>TMP-2023-24-082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5943291" y="7774589"/>
            <a:ext cx="2020733" cy="1768142"/>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59411" y="8670103"/>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12" name="TextBox 12"/>
          <p:cNvSpPr txBox="1"/>
          <p:nvPr/>
        </p:nvSpPr>
        <p:spPr>
          <a:xfrm>
            <a:off x="1052362" y="592045"/>
            <a:ext cx="9450335" cy="1989328"/>
          </a:xfrm>
          <a:prstGeom prst="rect">
            <a:avLst/>
          </a:prstGeom>
        </p:spPr>
        <p:txBody>
          <a:bodyPr lIns="0" tIns="0" rIns="0" bIns="0" rtlCol="0" anchor="t">
            <a:spAutoFit/>
          </a:bodyPr>
          <a:lstStyle/>
          <a:p>
            <a:pPr>
              <a:lnSpc>
                <a:spcPts val="7615"/>
              </a:lnSpc>
            </a:pPr>
            <a:r>
              <a:rPr lang="en-US" sz="6399">
                <a:solidFill>
                  <a:srgbClr val="000000"/>
                </a:solidFill>
                <a:latin typeface="Poppins Bold"/>
              </a:rPr>
              <a:t>RESEARCH PROBLEM</a:t>
            </a:r>
          </a:p>
          <a:p>
            <a:pPr>
              <a:lnSpc>
                <a:spcPts val="7615"/>
              </a:lnSpc>
            </a:pPr>
            <a:endParaRPr lang="en-US" sz="6399">
              <a:solidFill>
                <a:srgbClr val="000000"/>
              </a:solidFill>
              <a:latin typeface="Poppins Bold"/>
            </a:endParaRPr>
          </a:p>
        </p:txBody>
      </p:sp>
      <p:sp>
        <p:nvSpPr>
          <p:cNvPr id="13" name="TextBox 13"/>
          <p:cNvSpPr txBox="1"/>
          <p:nvPr/>
        </p:nvSpPr>
        <p:spPr>
          <a:xfrm>
            <a:off x="5409372"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id="14" name="TextBox 14"/>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15" name="TextBox 15"/>
          <p:cNvSpPr txBox="1"/>
          <p:nvPr/>
        </p:nvSpPr>
        <p:spPr>
          <a:xfrm>
            <a:off x="1194261" y="2681437"/>
            <a:ext cx="14749030" cy="1085850"/>
          </a:xfrm>
          <a:prstGeom prst="rect">
            <a:avLst/>
          </a:prstGeom>
        </p:spPr>
        <p:txBody>
          <a:bodyPr lIns="0" tIns="0" rIns="0" bIns="0" rtlCol="0" anchor="t">
            <a:spAutoFit/>
          </a:bodyPr>
          <a:lstStyle/>
          <a:p>
            <a:pPr marL="647697" lvl="1" indent="-323848">
              <a:lnSpc>
                <a:spcPts val="4199"/>
              </a:lnSpc>
              <a:buFont typeface="Arial"/>
              <a:buChar char="•"/>
            </a:pPr>
            <a:r>
              <a:rPr lang="en-US" sz="2999">
                <a:solidFill>
                  <a:srgbClr val="000000"/>
                </a:solidFill>
                <a:latin typeface="Times New Roman"/>
              </a:rPr>
              <a:t>How can abnormal login activities be effectively detected and differentiated from legitimate logins?</a:t>
            </a:r>
          </a:p>
        </p:txBody>
      </p:sp>
      <p:sp>
        <p:nvSpPr>
          <p:cNvPr id="16" name="TextBox 16"/>
          <p:cNvSpPr txBox="1"/>
          <p:nvPr/>
        </p:nvSpPr>
        <p:spPr>
          <a:xfrm>
            <a:off x="1194261" y="5029200"/>
            <a:ext cx="14360350" cy="1609725"/>
          </a:xfrm>
          <a:prstGeom prst="rect">
            <a:avLst/>
          </a:prstGeom>
        </p:spPr>
        <p:txBody>
          <a:bodyPr lIns="0" tIns="0" rIns="0" bIns="0" rtlCol="0" anchor="t">
            <a:spAutoFit/>
          </a:bodyPr>
          <a:lstStyle/>
          <a:p>
            <a:pPr marL="647697" lvl="1" indent="-323848">
              <a:lnSpc>
                <a:spcPts val="4199"/>
              </a:lnSpc>
              <a:buFont typeface="Arial"/>
              <a:buChar char="•"/>
            </a:pPr>
            <a:r>
              <a:rPr lang="en-US" sz="2999">
                <a:solidFill>
                  <a:srgbClr val="000000"/>
                </a:solidFill>
                <a:latin typeface="Times New Roman"/>
              </a:rPr>
              <a:t> My proposed solution addresses these challenges by selecting the Random Forest Classifier algorithm to train the model. This analysis detects abnormal logins in real-time for users.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5943291" y="7774589"/>
            <a:ext cx="2020733" cy="1768142"/>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59411" y="8670103"/>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12" name="TextBox 12"/>
          <p:cNvSpPr txBox="1"/>
          <p:nvPr/>
        </p:nvSpPr>
        <p:spPr>
          <a:xfrm>
            <a:off x="5409372"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id="13" name="TextBox 13"/>
          <p:cNvSpPr txBox="1"/>
          <p:nvPr/>
        </p:nvSpPr>
        <p:spPr>
          <a:xfrm>
            <a:off x="1028700" y="971550"/>
            <a:ext cx="5836419"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OBJECTIVE </a:t>
            </a:r>
          </a:p>
        </p:txBody>
      </p:sp>
      <p:sp>
        <p:nvSpPr>
          <p:cNvPr id="14" name="TextBox 14"/>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15" name="AutoShape 15"/>
          <p:cNvSpPr/>
          <p:nvPr/>
        </p:nvSpPr>
        <p:spPr>
          <a:xfrm flipH="1" flipV="1">
            <a:off x="9182426" y="3142812"/>
            <a:ext cx="0" cy="3999580"/>
          </a:xfrm>
          <a:prstGeom prst="line">
            <a:avLst/>
          </a:prstGeom>
          <a:ln w="28575" cap="flat">
            <a:solidFill>
              <a:srgbClr val="000000"/>
            </a:solidFill>
            <a:prstDash val="lgDash"/>
            <a:headEnd type="none" w="sm" len="sm"/>
            <a:tailEnd type="none" w="sm" len="sm"/>
          </a:ln>
        </p:spPr>
        <p:txBody>
          <a:bodyPr/>
          <a:lstStyle/>
          <a:p>
            <a:endParaRPr lang="en-US"/>
          </a:p>
        </p:txBody>
      </p:sp>
      <p:grpSp>
        <p:nvGrpSpPr>
          <p:cNvPr id="16" name="Group 16"/>
          <p:cNvGrpSpPr/>
          <p:nvPr/>
        </p:nvGrpSpPr>
        <p:grpSpPr>
          <a:xfrm>
            <a:off x="8334041" y="4275132"/>
            <a:ext cx="1668196" cy="166819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txBody>
            <a:bodyPr/>
            <a:lstStyle/>
            <a:p>
              <a:endParaRPr lang="en-US"/>
            </a:p>
          </p:txBody>
        </p:sp>
        <p:sp>
          <p:nvSpPr>
            <p:cNvPr id="18" name="TextBox 18"/>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9" name="Group 19"/>
          <p:cNvGrpSpPr/>
          <p:nvPr/>
        </p:nvGrpSpPr>
        <p:grpSpPr>
          <a:xfrm>
            <a:off x="8528834" y="1795078"/>
            <a:ext cx="1347734" cy="134773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txBody>
            <a:bodyPr/>
            <a:lstStyle/>
            <a:p>
              <a:endParaRPr lang="en-US"/>
            </a:p>
          </p:txBody>
        </p:sp>
        <p:sp>
          <p:nvSpPr>
            <p:cNvPr id="21" name="TextBox 21"/>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22" name="Group 22"/>
          <p:cNvGrpSpPr/>
          <p:nvPr/>
        </p:nvGrpSpPr>
        <p:grpSpPr>
          <a:xfrm>
            <a:off x="8528834" y="6982123"/>
            <a:ext cx="1347734" cy="134773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txBody>
            <a:bodyPr/>
            <a:lstStyle/>
            <a:p>
              <a:endParaRPr lang="en-US"/>
            </a:p>
          </p:txBody>
        </p:sp>
        <p:sp>
          <p:nvSpPr>
            <p:cNvPr id="24" name="TextBox 24"/>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sp>
        <p:nvSpPr>
          <p:cNvPr id="25" name="Freeform 25"/>
          <p:cNvSpPr/>
          <p:nvPr/>
        </p:nvSpPr>
        <p:spPr>
          <a:xfrm>
            <a:off x="8661938" y="4622114"/>
            <a:ext cx="1040976" cy="1040976"/>
          </a:xfrm>
          <a:custGeom>
            <a:avLst/>
            <a:gdLst/>
            <a:ahLst/>
            <a:cxnLst/>
            <a:rect l="l" t="t" r="r" b="b"/>
            <a:pathLst>
              <a:path w="1040976" h="1040976">
                <a:moveTo>
                  <a:pt x="0" y="0"/>
                </a:moveTo>
                <a:lnTo>
                  <a:pt x="1040977" y="0"/>
                </a:lnTo>
                <a:lnTo>
                  <a:pt x="1040977" y="1040976"/>
                </a:lnTo>
                <a:lnTo>
                  <a:pt x="0" y="10409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6" name="Freeform 26"/>
          <p:cNvSpPr/>
          <p:nvPr/>
        </p:nvSpPr>
        <p:spPr>
          <a:xfrm>
            <a:off x="8828192" y="2153233"/>
            <a:ext cx="708470" cy="631424"/>
          </a:xfrm>
          <a:custGeom>
            <a:avLst/>
            <a:gdLst/>
            <a:ahLst/>
            <a:cxnLst/>
            <a:rect l="l" t="t" r="r" b="b"/>
            <a:pathLst>
              <a:path w="708470" h="631424">
                <a:moveTo>
                  <a:pt x="0" y="0"/>
                </a:moveTo>
                <a:lnTo>
                  <a:pt x="708469" y="0"/>
                </a:lnTo>
                <a:lnTo>
                  <a:pt x="708469" y="631424"/>
                </a:lnTo>
                <a:lnTo>
                  <a:pt x="0" y="6314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7" name="Freeform 27"/>
          <p:cNvSpPr/>
          <p:nvPr/>
        </p:nvSpPr>
        <p:spPr>
          <a:xfrm>
            <a:off x="8774847" y="7248411"/>
            <a:ext cx="815159" cy="815159"/>
          </a:xfrm>
          <a:custGeom>
            <a:avLst/>
            <a:gdLst/>
            <a:ahLst/>
            <a:cxnLst/>
            <a:rect l="l" t="t" r="r" b="b"/>
            <a:pathLst>
              <a:path w="815159" h="815159">
                <a:moveTo>
                  <a:pt x="0" y="0"/>
                </a:moveTo>
                <a:lnTo>
                  <a:pt x="815159" y="0"/>
                </a:lnTo>
                <a:lnTo>
                  <a:pt x="815159" y="815159"/>
                </a:lnTo>
                <a:lnTo>
                  <a:pt x="0" y="8151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8" name="TextBox 28"/>
          <p:cNvSpPr txBox="1"/>
          <p:nvPr/>
        </p:nvSpPr>
        <p:spPr>
          <a:xfrm>
            <a:off x="10432170" y="1723553"/>
            <a:ext cx="3280765" cy="509905"/>
          </a:xfrm>
          <a:prstGeom prst="rect">
            <a:avLst/>
          </a:prstGeom>
        </p:spPr>
        <p:txBody>
          <a:bodyPr lIns="0" tIns="0" rIns="0" bIns="0" rtlCol="0" anchor="t">
            <a:spAutoFit/>
          </a:bodyPr>
          <a:lstStyle/>
          <a:p>
            <a:pPr>
              <a:lnSpc>
                <a:spcPts val="3919"/>
              </a:lnSpc>
            </a:pPr>
            <a:r>
              <a:rPr lang="en-US" sz="2799">
                <a:solidFill>
                  <a:srgbClr val="000000"/>
                </a:solidFill>
                <a:latin typeface="Poppins Bold"/>
              </a:rPr>
              <a:t>Sub-Objectives</a:t>
            </a:r>
          </a:p>
        </p:txBody>
      </p:sp>
      <p:sp>
        <p:nvSpPr>
          <p:cNvPr id="29" name="TextBox 29"/>
          <p:cNvSpPr txBox="1"/>
          <p:nvPr/>
        </p:nvSpPr>
        <p:spPr>
          <a:xfrm>
            <a:off x="4935049" y="6472219"/>
            <a:ext cx="3376506" cy="509905"/>
          </a:xfrm>
          <a:prstGeom prst="rect">
            <a:avLst/>
          </a:prstGeom>
        </p:spPr>
        <p:txBody>
          <a:bodyPr lIns="0" tIns="0" rIns="0" bIns="0" rtlCol="0" anchor="t">
            <a:spAutoFit/>
          </a:bodyPr>
          <a:lstStyle/>
          <a:p>
            <a:pPr algn="r">
              <a:lnSpc>
                <a:spcPts val="3920"/>
              </a:lnSpc>
            </a:pPr>
            <a:r>
              <a:rPr lang="en-US" sz="2800">
                <a:solidFill>
                  <a:srgbClr val="000000"/>
                </a:solidFill>
                <a:latin typeface="Poppins Bold"/>
              </a:rPr>
              <a:t>Main Objective</a:t>
            </a:r>
          </a:p>
        </p:txBody>
      </p:sp>
      <p:sp>
        <p:nvSpPr>
          <p:cNvPr id="30" name="TextBox 30"/>
          <p:cNvSpPr txBox="1"/>
          <p:nvPr/>
        </p:nvSpPr>
        <p:spPr>
          <a:xfrm>
            <a:off x="1028700" y="7199584"/>
            <a:ext cx="7282855" cy="1851660"/>
          </a:xfrm>
          <a:prstGeom prst="rect">
            <a:avLst/>
          </a:prstGeom>
        </p:spPr>
        <p:txBody>
          <a:bodyPr lIns="0" tIns="0" rIns="0" bIns="0" rtlCol="0" anchor="t">
            <a:spAutoFit/>
          </a:bodyPr>
          <a:lstStyle/>
          <a:p>
            <a:pPr marL="647702" lvl="1" indent="-323851" algn="just">
              <a:lnSpc>
                <a:spcPts val="3570"/>
              </a:lnSpc>
              <a:buFont typeface="Arial"/>
              <a:buChar char="•"/>
            </a:pPr>
            <a:r>
              <a:rPr lang="en-US" sz="3000">
                <a:solidFill>
                  <a:srgbClr val="000000"/>
                </a:solidFill>
                <a:latin typeface="Times New Roman"/>
              </a:rPr>
              <a:t>Abnormal Login Analysis in DLP systems is to promptly detect and respond to unusual or unauthorized login attempts.</a:t>
            </a:r>
          </a:p>
        </p:txBody>
      </p:sp>
      <p:sp>
        <p:nvSpPr>
          <p:cNvPr id="31" name="TextBox 31"/>
          <p:cNvSpPr txBox="1"/>
          <p:nvPr/>
        </p:nvSpPr>
        <p:spPr>
          <a:xfrm>
            <a:off x="10038569" y="2640053"/>
            <a:ext cx="7532175" cy="4985385"/>
          </a:xfrm>
          <a:prstGeom prst="rect">
            <a:avLst/>
          </a:prstGeom>
        </p:spPr>
        <p:txBody>
          <a:bodyPr lIns="0" tIns="0" rIns="0" bIns="0" rtlCol="0" anchor="t">
            <a:spAutoFit/>
          </a:bodyPr>
          <a:lstStyle/>
          <a:p>
            <a:pPr marL="647702" lvl="1" indent="-323851" algn="just">
              <a:lnSpc>
                <a:spcPts val="3570"/>
              </a:lnSpc>
              <a:buFont typeface="Arial"/>
              <a:buChar char="•"/>
            </a:pPr>
            <a:r>
              <a:rPr lang="en-US" sz="3000">
                <a:solidFill>
                  <a:srgbClr val="000000"/>
                </a:solidFill>
                <a:latin typeface="Times New Roman"/>
              </a:rPr>
              <a:t>User Behavior Profiling: </a:t>
            </a:r>
          </a:p>
          <a:p>
            <a:pPr algn="just">
              <a:lnSpc>
                <a:spcPts val="3570"/>
              </a:lnSpc>
            </a:pPr>
            <a:endParaRPr lang="en-US" sz="3000">
              <a:solidFill>
                <a:srgbClr val="000000"/>
              </a:solidFill>
              <a:latin typeface="Times New Roman"/>
            </a:endParaRPr>
          </a:p>
          <a:p>
            <a:pPr marL="647702" lvl="1" indent="-323851" algn="just">
              <a:lnSpc>
                <a:spcPts val="3570"/>
              </a:lnSpc>
              <a:buFont typeface="Arial"/>
              <a:buChar char="•"/>
            </a:pPr>
            <a:r>
              <a:rPr lang="en-US" sz="3000">
                <a:solidFill>
                  <a:srgbClr val="000000"/>
                </a:solidFill>
                <a:latin typeface="Times New Roman"/>
              </a:rPr>
              <a:t>Geographic Analysis</a:t>
            </a:r>
          </a:p>
          <a:p>
            <a:pPr algn="just">
              <a:lnSpc>
                <a:spcPts val="3570"/>
              </a:lnSpc>
            </a:pPr>
            <a:endParaRPr lang="en-US" sz="3000">
              <a:solidFill>
                <a:srgbClr val="000000"/>
              </a:solidFill>
              <a:latin typeface="Times New Roman"/>
            </a:endParaRPr>
          </a:p>
          <a:p>
            <a:pPr marL="647702" lvl="1" indent="-323851" algn="just">
              <a:lnSpc>
                <a:spcPts val="3570"/>
              </a:lnSpc>
              <a:buFont typeface="Arial"/>
              <a:buChar char="•"/>
            </a:pPr>
            <a:r>
              <a:rPr lang="en-US" sz="3000">
                <a:solidFill>
                  <a:srgbClr val="000000"/>
                </a:solidFill>
                <a:latin typeface="Times New Roman"/>
              </a:rPr>
              <a:t>Sequential Login Analysis: </a:t>
            </a:r>
          </a:p>
          <a:p>
            <a:pPr algn="just">
              <a:lnSpc>
                <a:spcPts val="3570"/>
              </a:lnSpc>
            </a:pPr>
            <a:endParaRPr lang="en-US" sz="3000">
              <a:solidFill>
                <a:srgbClr val="000000"/>
              </a:solidFill>
              <a:latin typeface="Times New Roman"/>
            </a:endParaRPr>
          </a:p>
          <a:p>
            <a:pPr marL="647702" lvl="1" indent="-323851" algn="just">
              <a:lnSpc>
                <a:spcPts val="3570"/>
              </a:lnSpc>
              <a:buFont typeface="Arial"/>
              <a:buChar char="•"/>
            </a:pPr>
            <a:r>
              <a:rPr lang="en-US" sz="3000">
                <a:solidFill>
                  <a:srgbClr val="000000"/>
                </a:solidFill>
                <a:latin typeface="Times New Roman"/>
              </a:rPr>
              <a:t>Improve the overall detection performance for potential security threats and abnormal activities.</a:t>
            </a:r>
          </a:p>
          <a:p>
            <a:pPr algn="just">
              <a:lnSpc>
                <a:spcPts val="3570"/>
              </a:lnSpc>
            </a:pPr>
            <a:endParaRPr lang="en-US" sz="3000">
              <a:solidFill>
                <a:srgbClr val="000000"/>
              </a:solidFill>
              <a:latin typeface="Times New Roman"/>
            </a:endParaRPr>
          </a:p>
          <a:p>
            <a:pPr marL="647702" lvl="1" indent="-323851" algn="just">
              <a:lnSpc>
                <a:spcPts val="3570"/>
              </a:lnSpc>
              <a:buFont typeface="Arial"/>
              <a:buChar char="•"/>
            </a:pPr>
            <a:r>
              <a:rPr lang="en-US" sz="3000">
                <a:solidFill>
                  <a:srgbClr val="000000"/>
                </a:solidFill>
                <a:latin typeface="Times New Roman"/>
              </a:rPr>
              <a:t>Ensuring the accuracy of the prediction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307666" y="6066951"/>
            <a:ext cx="7672669"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3" name="Group 3"/>
          <p:cNvGrpSpPr/>
          <p:nvPr/>
        </p:nvGrpSpPr>
        <p:grpSpPr>
          <a:xfrm rot="-10800000">
            <a:off x="-3067113" y="-179028"/>
            <a:ext cx="6103845" cy="5340865"/>
            <a:chOff x="0" y="0"/>
            <a:chExt cx="812800" cy="711200"/>
          </a:xfrm>
        </p:grpSpPr>
        <p:sp>
          <p:nvSpPr>
            <p:cNvPr id="4" name="Freeform 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5" name="TextBox 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a:off x="16721430" y="701820"/>
            <a:ext cx="3114134" cy="2724867"/>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US"/>
            </a:p>
          </p:txBody>
        </p:sp>
        <p:sp>
          <p:nvSpPr>
            <p:cNvPr id="8" name="TextBox 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9" name="Group 9"/>
          <p:cNvGrpSpPr/>
          <p:nvPr/>
        </p:nvGrpSpPr>
        <p:grpSpPr>
          <a:xfrm rot="-10800000">
            <a:off x="16721430" y="3347730"/>
            <a:ext cx="3085910" cy="2700171"/>
            <a:chOff x="0" y="0"/>
            <a:chExt cx="812800" cy="711200"/>
          </a:xfrm>
        </p:grpSpPr>
        <p:sp>
          <p:nvSpPr>
            <p:cNvPr id="10" name="Freeform 1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1" name="TextBox 1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2" name="Group 12"/>
          <p:cNvGrpSpPr/>
          <p:nvPr/>
        </p:nvGrpSpPr>
        <p:grpSpPr>
          <a:xfrm rot="-10800000">
            <a:off x="14700697" y="-109596"/>
            <a:ext cx="4041467" cy="3536283"/>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4" name="TextBox 1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5" name="Group 15"/>
          <p:cNvGrpSpPr/>
          <p:nvPr/>
        </p:nvGrpSpPr>
        <p:grpSpPr>
          <a:xfrm>
            <a:off x="844545" y="701820"/>
            <a:ext cx="2020733" cy="1768142"/>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7" name="TextBox 1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8" name="Group 18"/>
          <p:cNvGrpSpPr/>
          <p:nvPr/>
        </p:nvGrpSpPr>
        <p:grpSpPr>
          <a:xfrm rot="-10800000">
            <a:off x="15255224" y="7980148"/>
            <a:ext cx="2020733" cy="1768142"/>
            <a:chOff x="0" y="0"/>
            <a:chExt cx="812800" cy="711200"/>
          </a:xfrm>
        </p:grpSpPr>
        <p:sp>
          <p:nvSpPr>
            <p:cNvPr id="19" name="Freeform 1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20" name="TextBox 2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1" name="Group 21"/>
          <p:cNvGrpSpPr/>
          <p:nvPr/>
        </p:nvGrpSpPr>
        <p:grpSpPr>
          <a:xfrm rot="-10800000">
            <a:off x="2039445" y="716487"/>
            <a:ext cx="997288" cy="872627"/>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3" name="TextBox 2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4" name="Group 24"/>
          <p:cNvGrpSpPr/>
          <p:nvPr/>
        </p:nvGrpSpPr>
        <p:grpSpPr>
          <a:xfrm>
            <a:off x="15171344" y="8875662"/>
            <a:ext cx="997288" cy="872627"/>
            <a:chOff x="0" y="0"/>
            <a:chExt cx="812800" cy="711200"/>
          </a:xfrm>
        </p:grpSpPr>
        <p:sp>
          <p:nvSpPr>
            <p:cNvPr id="25" name="Freeform 2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6" name="TextBox 2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7" name="TextBox 27"/>
          <p:cNvSpPr txBox="1"/>
          <p:nvPr/>
        </p:nvSpPr>
        <p:spPr>
          <a:xfrm>
            <a:off x="5952235" y="4427827"/>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METHODOLOGY</a:t>
            </a:r>
          </a:p>
        </p:txBody>
      </p:sp>
      <p:sp>
        <p:nvSpPr>
          <p:cNvPr id="28" name="Freeform 28"/>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29" name="TextBox 29"/>
          <p:cNvSpPr txBox="1"/>
          <p:nvPr/>
        </p:nvSpPr>
        <p:spPr>
          <a:xfrm>
            <a:off x="5409372"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id="30" name="TextBox 30"/>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574388"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3051923" y="-1398002"/>
            <a:ext cx="6103845" cy="5340865"/>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rot="-10800000">
            <a:off x="16277009" y="689261"/>
            <a:ext cx="1700198" cy="1487673"/>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rot="-10800000">
            <a:off x="364226" y="689261"/>
            <a:ext cx="1700198" cy="1487673"/>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3" name="TextBox 1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15876885" y="1304307"/>
            <a:ext cx="997288" cy="872627"/>
            <a:chOff x="0" y="0"/>
            <a:chExt cx="812800" cy="711200"/>
          </a:xfrm>
        </p:grpSpPr>
        <p:sp>
          <p:nvSpPr>
            <p:cNvPr id="15" name="Freeform 1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6" name="TextBox 1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411866" y="1304307"/>
            <a:ext cx="997288" cy="872627"/>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9" name="TextBox 1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0" name="Freeform 20"/>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21" name="Freeform 21"/>
          <p:cNvSpPr/>
          <p:nvPr/>
        </p:nvSpPr>
        <p:spPr>
          <a:xfrm>
            <a:off x="2587257" y="1511873"/>
            <a:ext cx="13198781" cy="7746427"/>
          </a:xfrm>
          <a:custGeom>
            <a:avLst/>
            <a:gdLst/>
            <a:ahLst/>
            <a:cxnLst/>
            <a:rect l="l" t="t" r="r" b="b"/>
            <a:pathLst>
              <a:path w="13198781" h="7746427">
                <a:moveTo>
                  <a:pt x="0" y="0"/>
                </a:moveTo>
                <a:lnTo>
                  <a:pt x="13198781" y="0"/>
                </a:lnTo>
                <a:lnTo>
                  <a:pt x="13198781" y="7746427"/>
                </a:lnTo>
                <a:lnTo>
                  <a:pt x="0" y="7746427"/>
                </a:lnTo>
                <a:lnTo>
                  <a:pt x="0" y="0"/>
                </a:lnTo>
                <a:close/>
              </a:path>
            </a:pathLst>
          </a:custGeom>
          <a:blipFill>
            <a:blip r:embed="rId3"/>
            <a:stretch>
              <a:fillRect/>
            </a:stretch>
          </a:blipFill>
        </p:spPr>
        <p:txBody>
          <a:bodyPr/>
          <a:lstStyle/>
          <a:p>
            <a:endParaRPr lang="en-US"/>
          </a:p>
        </p:txBody>
      </p:sp>
      <p:sp>
        <p:nvSpPr>
          <p:cNvPr id="22" name="TextBox 22"/>
          <p:cNvSpPr txBox="1"/>
          <p:nvPr/>
        </p:nvSpPr>
        <p:spPr>
          <a:xfrm>
            <a:off x="4835917" y="632111"/>
            <a:ext cx="8616166" cy="1702374"/>
          </a:xfrm>
          <a:prstGeom prst="rect">
            <a:avLst/>
          </a:prstGeom>
        </p:spPr>
        <p:txBody>
          <a:bodyPr lIns="0" tIns="0" rIns="0" bIns="0" rtlCol="0" anchor="t">
            <a:spAutoFit/>
          </a:bodyPr>
          <a:lstStyle/>
          <a:p>
            <a:pPr algn="ctr">
              <a:lnSpc>
                <a:spcPts val="7615"/>
              </a:lnSpc>
            </a:pPr>
            <a:r>
              <a:rPr lang="en-US" sz="6399">
                <a:solidFill>
                  <a:srgbClr val="000000"/>
                </a:solidFill>
                <a:latin typeface="Poppins Bold"/>
              </a:rPr>
              <a:t>SYSTEM DIAGRAM</a:t>
            </a:r>
          </a:p>
          <a:p>
            <a:pPr algn="ctr">
              <a:lnSpc>
                <a:spcPts val="5359"/>
              </a:lnSpc>
            </a:pPr>
            <a:endParaRPr lang="en-US" sz="6399">
              <a:solidFill>
                <a:srgbClr val="000000"/>
              </a:solidFill>
              <a:latin typeface="Poppins Bold"/>
            </a:endParaRPr>
          </a:p>
        </p:txBody>
      </p:sp>
      <p:sp>
        <p:nvSpPr>
          <p:cNvPr id="23" name="TextBox 23"/>
          <p:cNvSpPr txBox="1"/>
          <p:nvPr/>
        </p:nvSpPr>
        <p:spPr>
          <a:xfrm>
            <a:off x="5409372"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id="24" name="TextBox 24"/>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313296"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364226" y="689261"/>
            <a:ext cx="1700198" cy="1487673"/>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411866" y="1304307"/>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12" name="Freeform 12"/>
          <p:cNvSpPr/>
          <p:nvPr/>
        </p:nvSpPr>
        <p:spPr>
          <a:xfrm>
            <a:off x="2638237" y="2358489"/>
            <a:ext cx="13011527" cy="6752160"/>
          </a:xfrm>
          <a:custGeom>
            <a:avLst/>
            <a:gdLst/>
            <a:ahLst/>
            <a:cxnLst/>
            <a:rect l="l" t="t" r="r" b="b"/>
            <a:pathLst>
              <a:path w="13011527" h="6752160">
                <a:moveTo>
                  <a:pt x="0" y="0"/>
                </a:moveTo>
                <a:lnTo>
                  <a:pt x="13011526" y="0"/>
                </a:lnTo>
                <a:lnTo>
                  <a:pt x="13011526" y="6752160"/>
                </a:lnTo>
                <a:lnTo>
                  <a:pt x="0" y="6752160"/>
                </a:lnTo>
                <a:lnTo>
                  <a:pt x="0" y="0"/>
                </a:lnTo>
                <a:close/>
              </a:path>
            </a:pathLst>
          </a:custGeom>
          <a:blipFill>
            <a:blip r:embed="rId3"/>
            <a:stretch>
              <a:fillRect l="-660" t="-1999" r="-2050" b="-1642"/>
            </a:stretch>
          </a:blipFill>
        </p:spPr>
        <p:txBody>
          <a:bodyPr/>
          <a:lstStyle/>
          <a:p>
            <a:endParaRPr lang="en-US"/>
          </a:p>
        </p:txBody>
      </p:sp>
      <p:sp>
        <p:nvSpPr>
          <p:cNvPr id="13" name="TextBox 13"/>
          <p:cNvSpPr txBox="1"/>
          <p:nvPr/>
        </p:nvSpPr>
        <p:spPr>
          <a:xfrm>
            <a:off x="3000926" y="459467"/>
            <a:ext cx="11597237" cy="2951353"/>
          </a:xfrm>
          <a:prstGeom prst="rect">
            <a:avLst/>
          </a:prstGeom>
        </p:spPr>
        <p:txBody>
          <a:bodyPr lIns="0" tIns="0" rIns="0" bIns="0" rtlCol="0" anchor="t">
            <a:spAutoFit/>
          </a:bodyPr>
          <a:lstStyle/>
          <a:p>
            <a:pPr>
              <a:lnSpc>
                <a:spcPts val="7615"/>
              </a:lnSpc>
            </a:pPr>
            <a:r>
              <a:rPr lang="en-US" sz="6399">
                <a:solidFill>
                  <a:srgbClr val="000000"/>
                </a:solidFill>
                <a:latin typeface="Poppins Bold"/>
              </a:rPr>
              <a:t>WORK BREAKDOWN STRUCTURE </a:t>
            </a:r>
          </a:p>
          <a:p>
            <a:pPr>
              <a:lnSpc>
                <a:spcPts val="7615"/>
              </a:lnSpc>
            </a:pPr>
            <a:endParaRPr lang="en-US" sz="6399">
              <a:solidFill>
                <a:srgbClr val="000000"/>
              </a:solidFill>
              <a:latin typeface="Poppins Bold"/>
            </a:endParaRPr>
          </a:p>
        </p:txBody>
      </p:sp>
      <p:sp>
        <p:nvSpPr>
          <p:cNvPr id="14" name="TextBox 14"/>
          <p:cNvSpPr txBox="1"/>
          <p:nvPr/>
        </p:nvSpPr>
        <p:spPr>
          <a:xfrm>
            <a:off x="5409372"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id="15" name="TextBox 15"/>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5943291" y="7774589"/>
            <a:ext cx="2020733" cy="1768142"/>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59411" y="8670103"/>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12" name="Freeform 12"/>
          <p:cNvSpPr/>
          <p:nvPr/>
        </p:nvSpPr>
        <p:spPr>
          <a:xfrm>
            <a:off x="571587" y="1857612"/>
            <a:ext cx="15165212" cy="6801047"/>
          </a:xfrm>
          <a:custGeom>
            <a:avLst/>
            <a:gdLst/>
            <a:ahLst/>
            <a:cxnLst/>
            <a:rect l="l" t="t" r="r" b="b"/>
            <a:pathLst>
              <a:path w="15165212" h="6801047">
                <a:moveTo>
                  <a:pt x="0" y="0"/>
                </a:moveTo>
                <a:lnTo>
                  <a:pt x="15165212" y="0"/>
                </a:lnTo>
                <a:lnTo>
                  <a:pt x="15165212" y="6801048"/>
                </a:lnTo>
                <a:lnTo>
                  <a:pt x="0" y="6801048"/>
                </a:lnTo>
                <a:lnTo>
                  <a:pt x="0" y="0"/>
                </a:lnTo>
                <a:close/>
              </a:path>
            </a:pathLst>
          </a:custGeom>
          <a:blipFill>
            <a:blip r:embed="rId3"/>
            <a:stretch>
              <a:fillRect l="-1329" t="-231" r="-1178" b="-231"/>
            </a:stretch>
          </a:blipFill>
        </p:spPr>
        <p:txBody>
          <a:bodyPr/>
          <a:lstStyle/>
          <a:p>
            <a:endParaRPr lang="en-US"/>
          </a:p>
        </p:txBody>
      </p:sp>
      <p:sp>
        <p:nvSpPr>
          <p:cNvPr id="13" name="TextBox 13"/>
          <p:cNvSpPr txBox="1"/>
          <p:nvPr/>
        </p:nvSpPr>
        <p:spPr>
          <a:xfrm>
            <a:off x="1028700" y="745241"/>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DATASET</a:t>
            </a:r>
          </a:p>
        </p:txBody>
      </p:sp>
      <p:sp>
        <p:nvSpPr>
          <p:cNvPr id="14" name="TextBox 14"/>
          <p:cNvSpPr txBox="1"/>
          <p:nvPr/>
        </p:nvSpPr>
        <p:spPr>
          <a:xfrm>
            <a:off x="5409372"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id="15" name="TextBox 15"/>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5943291" y="7774589"/>
            <a:ext cx="2020733" cy="1768142"/>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59411" y="8670103"/>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grpSp>
        <p:nvGrpSpPr>
          <p:cNvPr id="12" name="Group 12"/>
          <p:cNvGrpSpPr/>
          <p:nvPr/>
        </p:nvGrpSpPr>
        <p:grpSpPr>
          <a:xfrm>
            <a:off x="-4871933" y="-2900923"/>
            <a:ext cx="5622271" cy="4919487"/>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4" name="TextBox 1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5" name="Group 15"/>
          <p:cNvGrpSpPr/>
          <p:nvPr/>
        </p:nvGrpSpPr>
        <p:grpSpPr>
          <a:xfrm rot="-10800000">
            <a:off x="-13079" y="250422"/>
            <a:ext cx="2020733" cy="1768142"/>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7" name="TextBox 1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8" name="Group 18"/>
          <p:cNvGrpSpPr/>
          <p:nvPr/>
        </p:nvGrpSpPr>
        <p:grpSpPr>
          <a:xfrm rot="-10800000">
            <a:off x="750338" y="0"/>
            <a:ext cx="997288" cy="872627"/>
            <a:chOff x="0" y="0"/>
            <a:chExt cx="812800" cy="711200"/>
          </a:xfrm>
        </p:grpSpPr>
        <p:sp>
          <p:nvSpPr>
            <p:cNvPr id="19" name="Freeform 1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0" name="TextBox 2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1" name="Group 21"/>
          <p:cNvGrpSpPr/>
          <p:nvPr/>
        </p:nvGrpSpPr>
        <p:grpSpPr>
          <a:xfrm>
            <a:off x="0" y="0"/>
            <a:ext cx="997288" cy="872627"/>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3" name="TextBox 2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4" name="Freeform 24"/>
          <p:cNvSpPr/>
          <p:nvPr/>
        </p:nvSpPr>
        <p:spPr>
          <a:xfrm>
            <a:off x="2007655" y="1502333"/>
            <a:ext cx="12390905" cy="7871984"/>
          </a:xfrm>
          <a:custGeom>
            <a:avLst/>
            <a:gdLst/>
            <a:ahLst/>
            <a:cxnLst/>
            <a:rect l="l" t="t" r="r" b="b"/>
            <a:pathLst>
              <a:path w="12390905" h="7871984">
                <a:moveTo>
                  <a:pt x="0" y="0"/>
                </a:moveTo>
                <a:lnTo>
                  <a:pt x="12390904" y="0"/>
                </a:lnTo>
                <a:lnTo>
                  <a:pt x="12390904" y="7871984"/>
                </a:lnTo>
                <a:lnTo>
                  <a:pt x="0" y="7871984"/>
                </a:lnTo>
                <a:lnTo>
                  <a:pt x="0" y="0"/>
                </a:lnTo>
                <a:close/>
              </a:path>
            </a:pathLst>
          </a:custGeom>
          <a:blipFill>
            <a:blip r:embed="rId3"/>
            <a:stretch>
              <a:fillRect t="-5830" b="-134"/>
            </a:stretch>
          </a:blipFill>
        </p:spPr>
        <p:txBody>
          <a:bodyPr/>
          <a:lstStyle/>
          <a:p>
            <a:endParaRPr lang="en-US"/>
          </a:p>
        </p:txBody>
      </p:sp>
      <p:sp>
        <p:nvSpPr>
          <p:cNvPr id="25" name="TextBox 25"/>
          <p:cNvSpPr txBox="1"/>
          <p:nvPr/>
        </p:nvSpPr>
        <p:spPr>
          <a:xfrm>
            <a:off x="5952235" y="486474"/>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CODE</a:t>
            </a:r>
          </a:p>
        </p:txBody>
      </p:sp>
      <p:sp>
        <p:nvSpPr>
          <p:cNvPr id="26" name="TextBox 26"/>
          <p:cNvSpPr txBox="1"/>
          <p:nvPr/>
        </p:nvSpPr>
        <p:spPr>
          <a:xfrm>
            <a:off x="5409372"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id="27" name="TextBox 27"/>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5943291" y="7774589"/>
            <a:ext cx="2020733" cy="1768142"/>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59411" y="8670103"/>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grpSp>
        <p:nvGrpSpPr>
          <p:cNvPr id="12" name="Group 12"/>
          <p:cNvGrpSpPr/>
          <p:nvPr/>
        </p:nvGrpSpPr>
        <p:grpSpPr>
          <a:xfrm>
            <a:off x="-4871933" y="-2900923"/>
            <a:ext cx="5622271" cy="4919487"/>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4" name="TextBox 1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5" name="Group 15"/>
          <p:cNvGrpSpPr/>
          <p:nvPr/>
        </p:nvGrpSpPr>
        <p:grpSpPr>
          <a:xfrm rot="-10800000">
            <a:off x="-13079" y="250422"/>
            <a:ext cx="2020733" cy="1768142"/>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7" name="TextBox 1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8" name="Group 18"/>
          <p:cNvGrpSpPr/>
          <p:nvPr/>
        </p:nvGrpSpPr>
        <p:grpSpPr>
          <a:xfrm rot="-10800000">
            <a:off x="750338" y="0"/>
            <a:ext cx="997288" cy="872627"/>
            <a:chOff x="0" y="0"/>
            <a:chExt cx="812800" cy="711200"/>
          </a:xfrm>
        </p:grpSpPr>
        <p:sp>
          <p:nvSpPr>
            <p:cNvPr id="19" name="Freeform 1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0" name="TextBox 2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1" name="Group 21"/>
          <p:cNvGrpSpPr/>
          <p:nvPr/>
        </p:nvGrpSpPr>
        <p:grpSpPr>
          <a:xfrm>
            <a:off x="0" y="0"/>
            <a:ext cx="997288" cy="872627"/>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3" name="TextBox 2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4" name="Freeform 24"/>
          <p:cNvSpPr/>
          <p:nvPr/>
        </p:nvSpPr>
        <p:spPr>
          <a:xfrm>
            <a:off x="3103756" y="1629793"/>
            <a:ext cx="9831361" cy="7744524"/>
          </a:xfrm>
          <a:custGeom>
            <a:avLst/>
            <a:gdLst/>
            <a:ahLst/>
            <a:cxnLst/>
            <a:rect l="l" t="t" r="r" b="b"/>
            <a:pathLst>
              <a:path w="9831361" h="7744524">
                <a:moveTo>
                  <a:pt x="0" y="0"/>
                </a:moveTo>
                <a:lnTo>
                  <a:pt x="9831361" y="0"/>
                </a:lnTo>
                <a:lnTo>
                  <a:pt x="9831361" y="7744524"/>
                </a:lnTo>
                <a:lnTo>
                  <a:pt x="0" y="7744524"/>
                </a:lnTo>
                <a:lnTo>
                  <a:pt x="0" y="0"/>
                </a:lnTo>
                <a:close/>
              </a:path>
            </a:pathLst>
          </a:custGeom>
          <a:blipFill>
            <a:blip r:embed="rId3"/>
            <a:stretch>
              <a:fillRect l="-3293" t="-7695" b="-7695"/>
            </a:stretch>
          </a:blipFill>
        </p:spPr>
        <p:txBody>
          <a:bodyPr/>
          <a:lstStyle/>
          <a:p>
            <a:endParaRPr lang="en-US"/>
          </a:p>
        </p:txBody>
      </p:sp>
      <p:sp>
        <p:nvSpPr>
          <p:cNvPr id="25" name="TextBox 25"/>
          <p:cNvSpPr txBox="1"/>
          <p:nvPr/>
        </p:nvSpPr>
        <p:spPr>
          <a:xfrm>
            <a:off x="5952235" y="486474"/>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CODE</a:t>
            </a:r>
          </a:p>
        </p:txBody>
      </p:sp>
      <p:sp>
        <p:nvSpPr>
          <p:cNvPr id="26" name="TextBox 26"/>
          <p:cNvSpPr txBox="1"/>
          <p:nvPr/>
        </p:nvSpPr>
        <p:spPr>
          <a:xfrm>
            <a:off x="5409372"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id="27" name="TextBox 27"/>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574388"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6277009" y="689261"/>
            <a:ext cx="1700198" cy="1487673"/>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76885" y="1304307"/>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12" name="Freeform 12"/>
          <p:cNvSpPr/>
          <p:nvPr/>
        </p:nvSpPr>
        <p:spPr>
          <a:xfrm>
            <a:off x="2213562" y="1740621"/>
            <a:ext cx="12907743" cy="6791124"/>
          </a:xfrm>
          <a:custGeom>
            <a:avLst/>
            <a:gdLst/>
            <a:ahLst/>
            <a:cxnLst/>
            <a:rect l="l" t="t" r="r" b="b"/>
            <a:pathLst>
              <a:path w="12907743" h="6791124">
                <a:moveTo>
                  <a:pt x="0" y="0"/>
                </a:moveTo>
                <a:lnTo>
                  <a:pt x="12907743" y="0"/>
                </a:lnTo>
                <a:lnTo>
                  <a:pt x="12907743" y="6791123"/>
                </a:lnTo>
                <a:lnTo>
                  <a:pt x="0" y="6791123"/>
                </a:lnTo>
                <a:lnTo>
                  <a:pt x="0" y="0"/>
                </a:lnTo>
                <a:close/>
              </a:path>
            </a:pathLst>
          </a:custGeom>
          <a:blipFill>
            <a:blip r:embed="rId3"/>
            <a:stretch>
              <a:fillRect l="-1163" r="-29738"/>
            </a:stretch>
          </a:blipFill>
        </p:spPr>
        <p:txBody>
          <a:bodyPr/>
          <a:lstStyle/>
          <a:p>
            <a:endParaRPr lang="en-US"/>
          </a:p>
        </p:txBody>
      </p:sp>
      <p:sp>
        <p:nvSpPr>
          <p:cNvPr id="13" name="TextBox 13"/>
          <p:cNvSpPr txBox="1"/>
          <p:nvPr/>
        </p:nvSpPr>
        <p:spPr>
          <a:xfrm>
            <a:off x="1028700" y="277004"/>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OUTCOME</a:t>
            </a:r>
          </a:p>
        </p:txBody>
      </p:sp>
      <p:sp>
        <p:nvSpPr>
          <p:cNvPr id="14" name="TextBox 14"/>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15" name="TextBox 15"/>
          <p:cNvSpPr txBox="1"/>
          <p:nvPr/>
        </p:nvSpPr>
        <p:spPr>
          <a:xfrm>
            <a:off x="5409372"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IT20638818 | Logu JJ   |  TMP-2023-24-082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574388"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6277009" y="689261"/>
            <a:ext cx="1700198" cy="1487673"/>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76885" y="1304307"/>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12" name="Freeform 12"/>
          <p:cNvSpPr/>
          <p:nvPr/>
        </p:nvSpPr>
        <p:spPr>
          <a:xfrm>
            <a:off x="4534697" y="1286786"/>
            <a:ext cx="9047457" cy="7713427"/>
          </a:xfrm>
          <a:custGeom>
            <a:avLst/>
            <a:gdLst/>
            <a:ahLst/>
            <a:cxnLst/>
            <a:rect l="l" t="t" r="r" b="b"/>
            <a:pathLst>
              <a:path w="9047457" h="7713427">
                <a:moveTo>
                  <a:pt x="0" y="0"/>
                </a:moveTo>
                <a:lnTo>
                  <a:pt x="9047457" y="0"/>
                </a:lnTo>
                <a:lnTo>
                  <a:pt x="9047457" y="7713428"/>
                </a:lnTo>
                <a:lnTo>
                  <a:pt x="0" y="7713428"/>
                </a:lnTo>
                <a:lnTo>
                  <a:pt x="0" y="0"/>
                </a:lnTo>
                <a:close/>
              </a:path>
            </a:pathLst>
          </a:custGeom>
          <a:blipFill>
            <a:blip r:embed="rId3"/>
            <a:stretch>
              <a:fillRect r="-9163"/>
            </a:stretch>
          </a:blipFill>
        </p:spPr>
        <p:txBody>
          <a:bodyPr/>
          <a:lstStyle/>
          <a:p>
            <a:endParaRPr lang="en-US"/>
          </a:p>
        </p:txBody>
      </p:sp>
      <p:sp>
        <p:nvSpPr>
          <p:cNvPr id="13" name="TextBox 13"/>
          <p:cNvSpPr txBox="1"/>
          <p:nvPr/>
        </p:nvSpPr>
        <p:spPr>
          <a:xfrm>
            <a:off x="1028700" y="277004"/>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OUTCOME</a:t>
            </a:r>
          </a:p>
        </p:txBody>
      </p:sp>
      <p:sp>
        <p:nvSpPr>
          <p:cNvPr id="14" name="TextBox 14"/>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15" name="TextBox 15"/>
          <p:cNvSpPr txBox="1"/>
          <p:nvPr/>
        </p:nvSpPr>
        <p:spPr>
          <a:xfrm>
            <a:off x="5409372"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IT20638818 | Logu JJ   |  TMP-2023-24-082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65173" y="594916"/>
            <a:ext cx="957654" cy="1001468"/>
          </a:xfrm>
          <a:custGeom>
            <a:avLst/>
            <a:gdLst/>
            <a:ahLst/>
            <a:cxnLst/>
            <a:rect l="l" t="t" r="r" b="b"/>
            <a:pathLst>
              <a:path w="957654" h="1001468">
                <a:moveTo>
                  <a:pt x="0" y="0"/>
                </a:moveTo>
                <a:lnTo>
                  <a:pt x="957654" y="0"/>
                </a:lnTo>
                <a:lnTo>
                  <a:pt x="957654" y="1001468"/>
                </a:lnTo>
                <a:lnTo>
                  <a:pt x="0" y="1001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5757918" y="9777937"/>
            <a:ext cx="7672669"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15426674" y="5536659"/>
            <a:ext cx="6103845" cy="5340865"/>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6" name="TextBox 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7" name="Group 7"/>
          <p:cNvGrpSpPr/>
          <p:nvPr/>
        </p:nvGrpSpPr>
        <p:grpSpPr>
          <a:xfrm rot="-10800000">
            <a:off x="-3067113" y="-179028"/>
            <a:ext cx="6103845" cy="5340865"/>
            <a:chOff x="0" y="0"/>
            <a:chExt cx="812800" cy="711200"/>
          </a:xfrm>
        </p:grpSpPr>
        <p:sp>
          <p:nvSpPr>
            <p:cNvPr id="8" name="Freeform 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9" name="TextBox 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0" name="Group 10"/>
          <p:cNvGrpSpPr/>
          <p:nvPr/>
        </p:nvGrpSpPr>
        <p:grpSpPr>
          <a:xfrm>
            <a:off x="16721430" y="701820"/>
            <a:ext cx="3114134" cy="2724867"/>
            <a:chOff x="0" y="0"/>
            <a:chExt cx="812800" cy="711200"/>
          </a:xfrm>
        </p:grpSpPr>
        <p:sp>
          <p:nvSpPr>
            <p:cNvPr id="11" name="Freeform 11"/>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US"/>
            </a:p>
          </p:txBody>
        </p:sp>
        <p:sp>
          <p:nvSpPr>
            <p:cNvPr id="12" name="TextBox 12"/>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3" name="Group 13"/>
          <p:cNvGrpSpPr/>
          <p:nvPr/>
        </p:nvGrpSpPr>
        <p:grpSpPr>
          <a:xfrm rot="-10800000">
            <a:off x="16721430" y="3347730"/>
            <a:ext cx="3085910" cy="2700171"/>
            <a:chOff x="0" y="0"/>
            <a:chExt cx="812800" cy="711200"/>
          </a:xfrm>
        </p:grpSpPr>
        <p:sp>
          <p:nvSpPr>
            <p:cNvPr id="14" name="Freeform 1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5" name="TextBox 1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6" name="Group 16"/>
          <p:cNvGrpSpPr/>
          <p:nvPr/>
        </p:nvGrpSpPr>
        <p:grpSpPr>
          <a:xfrm rot="-10800000">
            <a:off x="14738797" y="-179028"/>
            <a:ext cx="4041467" cy="3536283"/>
            <a:chOff x="0" y="0"/>
            <a:chExt cx="812800" cy="711200"/>
          </a:xfrm>
        </p:grpSpPr>
        <p:sp>
          <p:nvSpPr>
            <p:cNvPr id="17" name="Freeform 1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8" name="TextBox 1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9" name="Group 19"/>
          <p:cNvGrpSpPr/>
          <p:nvPr/>
        </p:nvGrpSpPr>
        <p:grpSpPr>
          <a:xfrm>
            <a:off x="844545" y="701820"/>
            <a:ext cx="2020733" cy="1768142"/>
            <a:chOff x="0" y="0"/>
            <a:chExt cx="812800" cy="711200"/>
          </a:xfrm>
        </p:grpSpPr>
        <p:sp>
          <p:nvSpPr>
            <p:cNvPr id="20" name="Freeform 2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21" name="TextBox 2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2" name="Group 22"/>
          <p:cNvGrpSpPr/>
          <p:nvPr/>
        </p:nvGrpSpPr>
        <p:grpSpPr>
          <a:xfrm rot="-10800000">
            <a:off x="15388574" y="7945522"/>
            <a:ext cx="2020733" cy="1768142"/>
            <a:chOff x="0" y="0"/>
            <a:chExt cx="812800" cy="711200"/>
          </a:xfrm>
        </p:grpSpPr>
        <p:sp>
          <p:nvSpPr>
            <p:cNvPr id="23" name="Freeform 2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24" name="TextBox 2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5" name="Group 25"/>
          <p:cNvGrpSpPr/>
          <p:nvPr/>
        </p:nvGrpSpPr>
        <p:grpSpPr>
          <a:xfrm rot="-10800000">
            <a:off x="2039445" y="716487"/>
            <a:ext cx="997288" cy="872627"/>
            <a:chOff x="0" y="0"/>
            <a:chExt cx="812800" cy="711200"/>
          </a:xfrm>
        </p:grpSpPr>
        <p:sp>
          <p:nvSpPr>
            <p:cNvPr id="26" name="Freeform 2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7" name="TextBox 2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8" name="Group 28"/>
          <p:cNvGrpSpPr/>
          <p:nvPr/>
        </p:nvGrpSpPr>
        <p:grpSpPr>
          <a:xfrm>
            <a:off x="15257069" y="8850562"/>
            <a:ext cx="997288" cy="872627"/>
            <a:chOff x="0" y="0"/>
            <a:chExt cx="812800" cy="711200"/>
          </a:xfrm>
        </p:grpSpPr>
        <p:sp>
          <p:nvSpPr>
            <p:cNvPr id="29" name="Freeform 2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30" name="TextBox 3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aphicFrame>
        <p:nvGraphicFramePr>
          <p:cNvPr id="31" name="Table 31"/>
          <p:cNvGraphicFramePr>
            <a:graphicFrameLocks noGrp="1"/>
          </p:cNvGraphicFramePr>
          <p:nvPr/>
        </p:nvGraphicFramePr>
        <p:xfrm>
          <a:off x="4430218" y="5107305"/>
          <a:ext cx="10188676" cy="4219577"/>
        </p:xfrm>
        <a:graphic>
          <a:graphicData uri="http://schemas.openxmlformats.org/drawingml/2006/table">
            <a:tbl>
              <a:tblPr/>
              <a:tblGrid>
                <a:gridCol w="5007312">
                  <a:extLst>
                    <a:ext uri="{9D8B030D-6E8A-4147-A177-3AD203B41FA5}">
                      <a16:colId xmlns:a16="http://schemas.microsoft.com/office/drawing/2014/main" val="20000"/>
                    </a:ext>
                  </a:extLst>
                </a:gridCol>
                <a:gridCol w="5181364">
                  <a:extLst>
                    <a:ext uri="{9D8B030D-6E8A-4147-A177-3AD203B41FA5}">
                      <a16:colId xmlns:a16="http://schemas.microsoft.com/office/drawing/2014/main" val="20001"/>
                    </a:ext>
                  </a:extLst>
                </a:gridCol>
              </a:tblGrid>
              <a:tr h="874673">
                <a:tc>
                  <a:txBody>
                    <a:bodyPr/>
                    <a:lstStyle/>
                    <a:p>
                      <a:pPr algn="ctr">
                        <a:lnSpc>
                          <a:spcPts val="3219"/>
                        </a:lnSpc>
                        <a:defRPr/>
                      </a:pPr>
                      <a:r>
                        <a:rPr lang="en-US" sz="2299">
                          <a:solidFill>
                            <a:srgbClr val="000000"/>
                          </a:solidFill>
                          <a:latin typeface="Times New Roman Bold"/>
                        </a:rPr>
                        <a:t>STUDENT NAME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Times New Roman Bold"/>
                        </a:rPr>
                        <a:t>STUDENT ID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36226">
                <a:tc>
                  <a:txBody>
                    <a:bodyPr/>
                    <a:lstStyle/>
                    <a:p>
                      <a:pPr algn="ctr">
                        <a:lnSpc>
                          <a:spcPts val="2939"/>
                        </a:lnSpc>
                        <a:defRPr/>
                      </a:pPr>
                      <a:r>
                        <a:rPr lang="en-US" sz="2099">
                          <a:solidFill>
                            <a:srgbClr val="000000"/>
                          </a:solidFill>
                          <a:latin typeface="Times New Roman"/>
                        </a:rPr>
                        <a:t> Keshani SK    (Leader)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Times New Roman"/>
                        </a:rPr>
                        <a:t>IT20299002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36226">
                <a:tc>
                  <a:txBody>
                    <a:bodyPr/>
                    <a:lstStyle/>
                    <a:p>
                      <a:pPr algn="ctr">
                        <a:lnSpc>
                          <a:spcPts val="2939"/>
                        </a:lnSpc>
                        <a:defRPr/>
                      </a:pPr>
                      <a:r>
                        <a:rPr lang="en-US" sz="2099">
                          <a:solidFill>
                            <a:srgbClr val="000000"/>
                          </a:solidFill>
                          <a:latin typeface="Times New Roman"/>
                        </a:rPr>
                        <a:t>Fayas ACM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Times New Roman"/>
                        </a:rPr>
                        <a:t>IT20637828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6226">
                <a:tc>
                  <a:txBody>
                    <a:bodyPr/>
                    <a:lstStyle/>
                    <a:p>
                      <a:pPr algn="ctr">
                        <a:lnSpc>
                          <a:spcPts val="2939"/>
                        </a:lnSpc>
                        <a:defRPr/>
                      </a:pPr>
                      <a:r>
                        <a:rPr lang="en-US" sz="2099">
                          <a:solidFill>
                            <a:srgbClr val="000000"/>
                          </a:solidFill>
                          <a:latin typeface="Times New Roman"/>
                        </a:rPr>
                        <a:t>Logu JJ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Times New Roman"/>
                        </a:rPr>
                        <a:t>IT20638818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36226">
                <a:tc>
                  <a:txBody>
                    <a:bodyPr/>
                    <a:lstStyle/>
                    <a:p>
                      <a:pPr algn="ctr">
                        <a:lnSpc>
                          <a:spcPts val="2939"/>
                        </a:lnSpc>
                        <a:defRPr/>
                      </a:pPr>
                      <a:r>
                        <a:rPr lang="en-US" sz="2099">
                          <a:solidFill>
                            <a:srgbClr val="000000"/>
                          </a:solidFill>
                          <a:latin typeface="Times New Roman"/>
                        </a:rPr>
                        <a:t>Ahamed RR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Times New Roman"/>
                        </a:rPr>
                        <a:t>IT20650902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2" name="TextBox 32"/>
          <p:cNvSpPr txBox="1"/>
          <p:nvPr/>
        </p:nvSpPr>
        <p:spPr>
          <a:xfrm>
            <a:off x="4964450" y="1999615"/>
            <a:ext cx="8359101" cy="2056003"/>
          </a:xfrm>
          <a:prstGeom prst="rect">
            <a:avLst/>
          </a:prstGeom>
        </p:spPr>
        <p:txBody>
          <a:bodyPr lIns="0" tIns="0" rIns="0" bIns="0" rtlCol="0" anchor="t">
            <a:spAutoFit/>
          </a:bodyPr>
          <a:lstStyle/>
          <a:p>
            <a:pPr algn="ctr">
              <a:lnSpc>
                <a:spcPts val="7615"/>
              </a:lnSpc>
            </a:pPr>
            <a:r>
              <a:rPr lang="en-US" sz="6399">
                <a:solidFill>
                  <a:srgbClr val="0B1D39"/>
                </a:solidFill>
                <a:latin typeface="Times New Roman Bold"/>
              </a:rPr>
              <a:t>TEAM MEMBERS</a:t>
            </a:r>
          </a:p>
          <a:p>
            <a:pPr algn="ctr">
              <a:lnSpc>
                <a:spcPts val="7615"/>
              </a:lnSpc>
            </a:pPr>
            <a:endParaRPr lang="en-US" sz="6399">
              <a:solidFill>
                <a:srgbClr val="0B1D39"/>
              </a:solidFill>
              <a:latin typeface="Times New Roman Bold"/>
            </a:endParaRPr>
          </a:p>
        </p:txBody>
      </p:sp>
      <p:sp>
        <p:nvSpPr>
          <p:cNvPr id="33" name="TextBox 33"/>
          <p:cNvSpPr txBox="1"/>
          <p:nvPr/>
        </p:nvSpPr>
        <p:spPr>
          <a:xfrm>
            <a:off x="3786531" y="3106471"/>
            <a:ext cx="12612410" cy="1568272"/>
          </a:xfrm>
          <a:prstGeom prst="rect">
            <a:avLst/>
          </a:prstGeom>
        </p:spPr>
        <p:txBody>
          <a:bodyPr lIns="0" tIns="0" rIns="0" bIns="0" rtlCol="0" anchor="t">
            <a:spAutoFit/>
          </a:bodyPr>
          <a:lstStyle/>
          <a:p>
            <a:pPr algn="ctr">
              <a:lnSpc>
                <a:spcPts val="5783"/>
              </a:lnSpc>
            </a:pPr>
            <a:r>
              <a:rPr lang="en-US" sz="4859">
                <a:solidFill>
                  <a:srgbClr val="000000"/>
                </a:solidFill>
                <a:latin typeface="Times New Roman Bold"/>
              </a:rPr>
              <a:t>Supervisor</a:t>
            </a:r>
            <a:r>
              <a:rPr lang="en-US" sz="4859">
                <a:solidFill>
                  <a:srgbClr val="000000"/>
                </a:solidFill>
                <a:latin typeface="Times New Roman"/>
              </a:rPr>
              <a:t>: Mr. Amila Senarathne</a:t>
            </a:r>
          </a:p>
          <a:p>
            <a:pPr algn="ctr">
              <a:lnSpc>
                <a:spcPts val="5783"/>
              </a:lnSpc>
            </a:pPr>
            <a:r>
              <a:rPr lang="en-US" sz="4859">
                <a:solidFill>
                  <a:srgbClr val="000000"/>
                </a:solidFill>
                <a:latin typeface="Times New Roman"/>
              </a:rPr>
              <a:t> </a:t>
            </a:r>
          </a:p>
        </p:txBody>
      </p:sp>
      <p:sp>
        <p:nvSpPr>
          <p:cNvPr id="34" name="TextBox 34"/>
          <p:cNvSpPr txBox="1"/>
          <p:nvPr/>
        </p:nvSpPr>
        <p:spPr>
          <a:xfrm>
            <a:off x="3293367" y="3960368"/>
            <a:ext cx="13437588" cy="1568272"/>
          </a:xfrm>
          <a:prstGeom prst="rect">
            <a:avLst/>
          </a:prstGeom>
        </p:spPr>
        <p:txBody>
          <a:bodyPr lIns="0" tIns="0" rIns="0" bIns="0" rtlCol="0" anchor="t">
            <a:spAutoFit/>
          </a:bodyPr>
          <a:lstStyle/>
          <a:p>
            <a:pPr algn="ctr">
              <a:lnSpc>
                <a:spcPts val="5783"/>
              </a:lnSpc>
            </a:pPr>
            <a:r>
              <a:rPr lang="en-US" sz="4859">
                <a:solidFill>
                  <a:srgbClr val="000000"/>
                </a:solidFill>
                <a:latin typeface="Times New Roman Bold"/>
              </a:rPr>
              <a:t>Co-Supervisor</a:t>
            </a:r>
            <a:r>
              <a:rPr lang="en-US" sz="4859">
                <a:solidFill>
                  <a:srgbClr val="000000"/>
                </a:solidFill>
                <a:latin typeface="Times New Roman"/>
              </a:rPr>
              <a:t> : </a:t>
            </a:r>
          </a:p>
          <a:p>
            <a:pPr algn="ctr">
              <a:lnSpc>
                <a:spcPts val="5783"/>
              </a:lnSpc>
            </a:pPr>
            <a:r>
              <a:rPr lang="en-US" sz="4859">
                <a:solidFill>
                  <a:srgbClr val="000000"/>
                </a:solidFill>
                <a:latin typeface="Times New Roman"/>
              </a:rPr>
              <a:t> </a:t>
            </a:r>
          </a:p>
        </p:txBody>
      </p:sp>
      <p:sp>
        <p:nvSpPr>
          <p:cNvPr id="35" name="Freeform 35"/>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4"/>
            <a:stretch>
              <a:fillRect/>
            </a:stretch>
          </a:blipFill>
        </p:spPr>
        <p:txBody>
          <a:bodyPr/>
          <a:lstStyle/>
          <a:p>
            <a:endParaRPr lang="en-US"/>
          </a:p>
        </p:txBody>
      </p:sp>
      <p:sp>
        <p:nvSpPr>
          <p:cNvPr id="36" name="TextBox 36"/>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574388"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6277009" y="689261"/>
            <a:ext cx="1700198" cy="1487673"/>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76885" y="1304307"/>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12" name="Freeform 12"/>
          <p:cNvSpPr/>
          <p:nvPr/>
        </p:nvSpPr>
        <p:spPr>
          <a:xfrm>
            <a:off x="3954673" y="1304307"/>
            <a:ext cx="9070376" cy="7543178"/>
          </a:xfrm>
          <a:custGeom>
            <a:avLst/>
            <a:gdLst/>
            <a:ahLst/>
            <a:cxnLst/>
            <a:rect l="l" t="t" r="r" b="b"/>
            <a:pathLst>
              <a:path w="9070376" h="7543178">
                <a:moveTo>
                  <a:pt x="0" y="0"/>
                </a:moveTo>
                <a:lnTo>
                  <a:pt x="9070376" y="0"/>
                </a:lnTo>
                <a:lnTo>
                  <a:pt x="9070376" y="7543178"/>
                </a:lnTo>
                <a:lnTo>
                  <a:pt x="0" y="7543178"/>
                </a:lnTo>
                <a:lnTo>
                  <a:pt x="0" y="0"/>
                </a:lnTo>
                <a:close/>
              </a:path>
            </a:pathLst>
          </a:custGeom>
          <a:blipFill>
            <a:blip r:embed="rId3"/>
            <a:stretch>
              <a:fillRect/>
            </a:stretch>
          </a:blipFill>
        </p:spPr>
        <p:txBody>
          <a:bodyPr/>
          <a:lstStyle/>
          <a:p>
            <a:endParaRPr lang="en-US"/>
          </a:p>
        </p:txBody>
      </p:sp>
      <p:sp>
        <p:nvSpPr>
          <p:cNvPr id="13" name="TextBox 13"/>
          <p:cNvSpPr txBox="1"/>
          <p:nvPr/>
        </p:nvSpPr>
        <p:spPr>
          <a:xfrm>
            <a:off x="1028700" y="277004"/>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OUTCOME</a:t>
            </a:r>
          </a:p>
        </p:txBody>
      </p:sp>
      <p:sp>
        <p:nvSpPr>
          <p:cNvPr id="14" name="TextBox 14"/>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15" name="TextBox 15"/>
          <p:cNvSpPr txBox="1"/>
          <p:nvPr/>
        </p:nvSpPr>
        <p:spPr>
          <a:xfrm>
            <a:off x="5409372"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IT20638818 | Logu JJ   |  TMP-2023-24-082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307666" y="6066951"/>
            <a:ext cx="7672669"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3" name="Group 3"/>
          <p:cNvGrpSpPr/>
          <p:nvPr/>
        </p:nvGrpSpPr>
        <p:grpSpPr>
          <a:xfrm rot="-10800000">
            <a:off x="-3067113" y="-179028"/>
            <a:ext cx="6103845" cy="5340865"/>
            <a:chOff x="0" y="0"/>
            <a:chExt cx="812800" cy="711200"/>
          </a:xfrm>
        </p:grpSpPr>
        <p:sp>
          <p:nvSpPr>
            <p:cNvPr id="4" name="Freeform 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5" name="TextBox 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a:off x="16721430" y="701820"/>
            <a:ext cx="3114134" cy="2724867"/>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US"/>
            </a:p>
          </p:txBody>
        </p:sp>
        <p:sp>
          <p:nvSpPr>
            <p:cNvPr id="8" name="TextBox 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9" name="Group 9"/>
          <p:cNvGrpSpPr/>
          <p:nvPr/>
        </p:nvGrpSpPr>
        <p:grpSpPr>
          <a:xfrm rot="-10800000">
            <a:off x="16721430" y="3347730"/>
            <a:ext cx="3085910" cy="2700171"/>
            <a:chOff x="0" y="0"/>
            <a:chExt cx="812800" cy="711200"/>
          </a:xfrm>
        </p:grpSpPr>
        <p:sp>
          <p:nvSpPr>
            <p:cNvPr id="10" name="Freeform 1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1" name="TextBox 1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2" name="Group 12"/>
          <p:cNvGrpSpPr/>
          <p:nvPr/>
        </p:nvGrpSpPr>
        <p:grpSpPr>
          <a:xfrm rot="-10800000">
            <a:off x="14700697" y="-109596"/>
            <a:ext cx="4041467" cy="3536283"/>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4" name="TextBox 1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5" name="Group 15"/>
          <p:cNvGrpSpPr/>
          <p:nvPr/>
        </p:nvGrpSpPr>
        <p:grpSpPr>
          <a:xfrm>
            <a:off x="844545" y="701820"/>
            <a:ext cx="2020733" cy="1768142"/>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7" name="TextBox 1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8" name="Group 18"/>
          <p:cNvGrpSpPr/>
          <p:nvPr/>
        </p:nvGrpSpPr>
        <p:grpSpPr>
          <a:xfrm rot="-10800000">
            <a:off x="15255224" y="7980148"/>
            <a:ext cx="2020733" cy="1768142"/>
            <a:chOff x="0" y="0"/>
            <a:chExt cx="812800" cy="711200"/>
          </a:xfrm>
        </p:grpSpPr>
        <p:sp>
          <p:nvSpPr>
            <p:cNvPr id="19" name="Freeform 1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20" name="TextBox 2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1" name="Group 21"/>
          <p:cNvGrpSpPr/>
          <p:nvPr/>
        </p:nvGrpSpPr>
        <p:grpSpPr>
          <a:xfrm rot="-10800000">
            <a:off x="2039445" y="716487"/>
            <a:ext cx="997288" cy="872627"/>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3" name="TextBox 2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4" name="Group 24"/>
          <p:cNvGrpSpPr/>
          <p:nvPr/>
        </p:nvGrpSpPr>
        <p:grpSpPr>
          <a:xfrm>
            <a:off x="15171344" y="8875662"/>
            <a:ext cx="997288" cy="872627"/>
            <a:chOff x="0" y="0"/>
            <a:chExt cx="812800" cy="711200"/>
          </a:xfrm>
        </p:grpSpPr>
        <p:sp>
          <p:nvSpPr>
            <p:cNvPr id="25" name="Freeform 2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6" name="TextBox 2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7" name="TextBox 27"/>
          <p:cNvSpPr txBox="1"/>
          <p:nvPr/>
        </p:nvSpPr>
        <p:spPr>
          <a:xfrm>
            <a:off x="7838756" y="4792609"/>
            <a:ext cx="2610488"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DEMO</a:t>
            </a:r>
          </a:p>
        </p:txBody>
      </p:sp>
      <p:sp>
        <p:nvSpPr>
          <p:cNvPr id="28" name="Freeform 28"/>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29" name="TextBox 29"/>
          <p:cNvSpPr txBox="1"/>
          <p:nvPr/>
        </p:nvSpPr>
        <p:spPr>
          <a:xfrm>
            <a:off x="5409372"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id="30" name="TextBox 30"/>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574388"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6277009" y="689261"/>
            <a:ext cx="1700198" cy="1487673"/>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76885" y="1304307"/>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TextBox 11"/>
          <p:cNvSpPr txBox="1"/>
          <p:nvPr/>
        </p:nvSpPr>
        <p:spPr>
          <a:xfrm>
            <a:off x="1028700" y="745241"/>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REFERENCES</a:t>
            </a:r>
          </a:p>
        </p:txBody>
      </p:sp>
      <p:sp>
        <p:nvSpPr>
          <p:cNvPr id="12" name="Freeform 12"/>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13" name="TextBox 13"/>
          <p:cNvSpPr txBox="1"/>
          <p:nvPr/>
        </p:nvSpPr>
        <p:spPr>
          <a:xfrm>
            <a:off x="5409372"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id="14" name="TextBox 14"/>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15" name="TextBox 15"/>
          <p:cNvSpPr txBox="1"/>
          <p:nvPr/>
        </p:nvSpPr>
        <p:spPr>
          <a:xfrm>
            <a:off x="0" y="2253238"/>
            <a:ext cx="18288000" cy="12354560"/>
          </a:xfrm>
          <a:prstGeom prst="rect">
            <a:avLst/>
          </a:prstGeom>
        </p:spPr>
        <p:txBody>
          <a:bodyPr lIns="0" tIns="0" rIns="0" bIns="0" rtlCol="0" anchor="t">
            <a:spAutoFit/>
          </a:bodyPr>
          <a:lstStyle/>
          <a:p>
            <a:pPr marL="561339" lvl="1" indent="-280669">
              <a:lnSpc>
                <a:spcPts val="3639"/>
              </a:lnSpc>
              <a:buFont typeface="Arial"/>
              <a:buChar char="•"/>
            </a:pPr>
            <a:r>
              <a:rPr lang="en-US" sz="2599">
                <a:solidFill>
                  <a:srgbClr val="000000"/>
                </a:solidFill>
                <a:latin typeface="Canva Sans"/>
              </a:rPr>
              <a:t>(N.d.-a). Researchgate.net. Retrieved November 2, 2023, from https://www.researchgate.net/publication/221359205_Detecting_Abnormal_Changes_in_E-mail_Traffic_Using_Hierarchical_Fuzzy_Systems</a:t>
            </a:r>
          </a:p>
          <a:p>
            <a:pPr>
              <a:lnSpc>
                <a:spcPts val="3639"/>
              </a:lnSpc>
            </a:pPr>
            <a:endParaRPr lang="en-US" sz="2599">
              <a:solidFill>
                <a:srgbClr val="000000"/>
              </a:solidFill>
              <a:latin typeface="Canva Sans"/>
            </a:endParaRPr>
          </a:p>
          <a:p>
            <a:pPr marL="561339" lvl="1" indent="-280669">
              <a:lnSpc>
                <a:spcPts val="3639"/>
              </a:lnSpc>
              <a:buFont typeface="Arial"/>
              <a:buChar char="•"/>
            </a:pPr>
            <a:r>
              <a:rPr lang="en-US" sz="2599">
                <a:solidFill>
                  <a:srgbClr val="000000"/>
                </a:solidFill>
                <a:latin typeface="Canva Sans"/>
              </a:rPr>
              <a:t>S. J. Stolfo, S. Hershkop, H. Chia-Wei, L. Wei-Jen, 0. Nimeskern, and W. Ke, "Behavior-based modeling and its application to email analysis," ACM Transactions on Internet Technology, vol. 6, no. 2, pp. 187-221, 2006.</a:t>
            </a:r>
          </a:p>
          <a:p>
            <a:pPr>
              <a:lnSpc>
                <a:spcPts val="3639"/>
              </a:lnSpc>
            </a:pPr>
            <a:endParaRPr lang="en-US" sz="2599">
              <a:solidFill>
                <a:srgbClr val="000000"/>
              </a:solidFill>
              <a:latin typeface="Canva Sans"/>
            </a:endParaRPr>
          </a:p>
          <a:p>
            <a:pPr marL="561339" lvl="1" indent="-280669">
              <a:lnSpc>
                <a:spcPts val="3639"/>
              </a:lnSpc>
              <a:buFont typeface="Arial"/>
              <a:buChar char="•"/>
            </a:pPr>
            <a:r>
              <a:rPr lang="en-US" sz="2599">
                <a:solidFill>
                  <a:srgbClr val="000000"/>
                </a:solidFill>
                <a:latin typeface="Canva Sans"/>
              </a:rPr>
              <a:t> M. J.-H. Lim, M. Negnevitsky, and J. Hartnett, "A fuzzy approach for detecting anomalous behaviour in e-mail traffic," in 4th Australian Digital Forensics Conference, C. Valli and A. Woodward, Eds. Perth, Western Australia: School of Computer and Information Science, Edith Cowan University, 2006, pp. 36 - 49.</a:t>
            </a:r>
          </a:p>
          <a:p>
            <a:pPr>
              <a:lnSpc>
                <a:spcPts val="3639"/>
              </a:lnSpc>
            </a:pPr>
            <a:endParaRPr lang="en-US" sz="2599">
              <a:solidFill>
                <a:srgbClr val="000000"/>
              </a:solidFill>
              <a:latin typeface="Canva Sans"/>
            </a:endParaRPr>
          </a:p>
          <a:p>
            <a:pPr marL="561339" lvl="1" indent="-280669">
              <a:lnSpc>
                <a:spcPts val="3639"/>
              </a:lnSpc>
              <a:buFont typeface="Arial"/>
              <a:buChar char="•"/>
            </a:pPr>
            <a:r>
              <a:rPr lang="en-US" sz="2599">
                <a:solidFill>
                  <a:srgbClr val="000000"/>
                </a:solidFill>
                <a:latin typeface="Canva Sans"/>
              </a:rPr>
              <a:t>. J. Stolfo, S. Hershkop, K. Wang, 0. Nimeskern, and C. W. Hu, "A behavior-based approach to securing email systems," in Computer Network Security, ser. Lecture Notes in Computer Sci</a:t>
            </a:r>
          </a:p>
          <a:p>
            <a:pPr marL="561339" lvl="1" indent="-280669">
              <a:lnSpc>
                <a:spcPts val="3639"/>
              </a:lnSpc>
              <a:buFont typeface="Arial"/>
              <a:buChar char="•"/>
            </a:pPr>
            <a:endParaRPr lang="en-US" sz="2599">
              <a:solidFill>
                <a:srgbClr val="000000"/>
              </a:solidFill>
              <a:latin typeface="Canva Sans"/>
            </a:endParaRPr>
          </a:p>
          <a:p>
            <a:pPr algn="ctr">
              <a:lnSpc>
                <a:spcPts val="3639"/>
              </a:lnSpc>
            </a:pPr>
            <a:endParaRPr lang="en-US" sz="2599">
              <a:solidFill>
                <a:srgbClr val="000000"/>
              </a:solidFill>
              <a:latin typeface="Canva Sans"/>
            </a:endParaRPr>
          </a:p>
          <a:p>
            <a:pPr algn="ctr">
              <a:lnSpc>
                <a:spcPts val="3639"/>
              </a:lnSpc>
            </a:pPr>
            <a:endParaRPr lang="en-US" sz="2599">
              <a:solidFill>
                <a:srgbClr val="000000"/>
              </a:solidFill>
              <a:latin typeface="Canva Sans"/>
            </a:endParaRPr>
          </a:p>
          <a:p>
            <a:pPr algn="ctr">
              <a:lnSpc>
                <a:spcPts val="3639"/>
              </a:lnSpc>
            </a:pPr>
            <a:endParaRPr lang="en-US" sz="2599">
              <a:solidFill>
                <a:srgbClr val="000000"/>
              </a:solidFill>
              <a:latin typeface="Canva Sans"/>
            </a:endParaRPr>
          </a:p>
          <a:p>
            <a:pPr algn="ctr">
              <a:lnSpc>
                <a:spcPts val="3639"/>
              </a:lnSpc>
            </a:pPr>
            <a:endParaRPr lang="en-US" sz="2599">
              <a:solidFill>
                <a:srgbClr val="000000"/>
              </a:solidFill>
              <a:latin typeface="Canva Sans"/>
            </a:endParaRPr>
          </a:p>
          <a:p>
            <a:pPr algn="ctr">
              <a:lnSpc>
                <a:spcPts val="3639"/>
              </a:lnSpc>
            </a:pPr>
            <a:endParaRPr lang="en-US" sz="2599">
              <a:solidFill>
                <a:srgbClr val="000000"/>
              </a:solidFill>
              <a:latin typeface="Canva Sans"/>
            </a:endParaRPr>
          </a:p>
          <a:p>
            <a:pPr algn="ctr">
              <a:lnSpc>
                <a:spcPts val="3639"/>
              </a:lnSpc>
            </a:pPr>
            <a:endParaRPr lang="en-US" sz="2599">
              <a:solidFill>
                <a:srgbClr val="000000"/>
              </a:solidFill>
              <a:latin typeface="Canva Sans"/>
            </a:endParaRPr>
          </a:p>
          <a:p>
            <a:pPr algn="ctr">
              <a:lnSpc>
                <a:spcPts val="3639"/>
              </a:lnSpc>
            </a:pPr>
            <a:endParaRPr lang="en-US" sz="2599">
              <a:solidFill>
                <a:srgbClr val="000000"/>
              </a:solidFill>
              <a:latin typeface="Canva Sans"/>
            </a:endParaRPr>
          </a:p>
          <a:p>
            <a:pPr algn="ctr">
              <a:lnSpc>
                <a:spcPts val="3639"/>
              </a:lnSpc>
            </a:pPr>
            <a:endParaRPr lang="en-US" sz="2599">
              <a:solidFill>
                <a:srgbClr val="000000"/>
              </a:solidFill>
              <a:latin typeface="Canva Sans"/>
            </a:endParaRPr>
          </a:p>
          <a:p>
            <a:pPr algn="ctr">
              <a:lnSpc>
                <a:spcPts val="3639"/>
              </a:lnSpc>
            </a:pPr>
            <a:endParaRPr lang="en-US" sz="2599">
              <a:solidFill>
                <a:srgbClr val="000000"/>
              </a:solidFill>
              <a:latin typeface="Canva Sans"/>
            </a:endParaRPr>
          </a:p>
          <a:p>
            <a:pPr algn="ctr">
              <a:lnSpc>
                <a:spcPts val="3639"/>
              </a:lnSpc>
            </a:pPr>
            <a:endParaRPr lang="en-US" sz="2599">
              <a:solidFill>
                <a:srgbClr val="000000"/>
              </a:solidFill>
              <a:latin typeface="Canva Sans"/>
            </a:endParaRPr>
          </a:p>
          <a:p>
            <a:pPr algn="ctr">
              <a:lnSpc>
                <a:spcPts val="3639"/>
              </a:lnSpc>
            </a:pPr>
            <a:endParaRPr lang="en-US" sz="2599">
              <a:solidFill>
                <a:srgbClr val="000000"/>
              </a:solidFill>
              <a:latin typeface="Canva Sans"/>
            </a:endParaRPr>
          </a:p>
          <a:p>
            <a:pPr algn="ctr">
              <a:lnSpc>
                <a:spcPts val="3639"/>
              </a:lnSpc>
            </a:pPr>
            <a:endParaRPr lang="en-US" sz="2599">
              <a:solidFill>
                <a:srgbClr val="000000"/>
              </a:solidFill>
              <a:latin typeface="Canva Sans"/>
            </a:endParaRPr>
          </a:p>
          <a:p>
            <a:pPr algn="ctr">
              <a:lnSpc>
                <a:spcPts val="3639"/>
              </a:lnSpc>
              <a:spcBef>
                <a:spcPct val="0"/>
              </a:spcBef>
            </a:pPr>
            <a:endParaRPr lang="en-US" sz="2599">
              <a:solidFill>
                <a:srgbClr val="000000"/>
              </a:solidFill>
              <a:latin typeface="Canva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2994217" y="-634399"/>
            <a:ext cx="5622271" cy="4919487"/>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rot="-10800000">
            <a:off x="15943291" y="7774589"/>
            <a:ext cx="2020733" cy="1768142"/>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rot="-10800000">
            <a:off x="734936" y="802545"/>
            <a:ext cx="2020733" cy="1768142"/>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3" name="TextBox 1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15859411" y="8670103"/>
            <a:ext cx="997288" cy="872627"/>
            <a:chOff x="0" y="0"/>
            <a:chExt cx="812800" cy="711200"/>
          </a:xfrm>
        </p:grpSpPr>
        <p:sp>
          <p:nvSpPr>
            <p:cNvPr id="15" name="Freeform 1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6" name="TextBox 1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657671" y="1740498"/>
            <a:ext cx="997288" cy="872627"/>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9" name="TextBox 1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0" name="Freeform 20"/>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grpSp>
        <p:nvGrpSpPr>
          <p:cNvPr id="21" name="Group 21"/>
          <p:cNvGrpSpPr/>
          <p:nvPr/>
        </p:nvGrpSpPr>
        <p:grpSpPr>
          <a:xfrm>
            <a:off x="7913382" y="3600450"/>
            <a:ext cx="2461236" cy="3066573"/>
            <a:chOff x="0" y="0"/>
            <a:chExt cx="648227" cy="807657"/>
          </a:xfrm>
        </p:grpSpPr>
        <p:sp>
          <p:nvSpPr>
            <p:cNvPr id="22" name="Freeform 22"/>
            <p:cNvSpPr/>
            <p:nvPr/>
          </p:nvSpPr>
          <p:spPr>
            <a:xfrm>
              <a:off x="0" y="0"/>
              <a:ext cx="648227" cy="807657"/>
            </a:xfrm>
            <a:custGeom>
              <a:avLst/>
              <a:gdLst/>
              <a:ahLst/>
              <a:cxnLst/>
              <a:rect l="l" t="t" r="r" b="b"/>
              <a:pathLst>
                <a:path w="648227" h="807657">
                  <a:moveTo>
                    <a:pt x="0" y="0"/>
                  </a:moveTo>
                  <a:lnTo>
                    <a:pt x="648227" y="0"/>
                  </a:lnTo>
                  <a:lnTo>
                    <a:pt x="648227" y="807657"/>
                  </a:lnTo>
                  <a:lnTo>
                    <a:pt x="0" y="807657"/>
                  </a:lnTo>
                  <a:close/>
                </a:path>
              </a:pathLst>
            </a:custGeom>
            <a:solidFill>
              <a:srgbClr val="1255B6"/>
            </a:solidFill>
          </p:spPr>
          <p:txBody>
            <a:bodyPr/>
            <a:lstStyle/>
            <a:p>
              <a:endParaRPr lang="en-US"/>
            </a:p>
          </p:txBody>
        </p:sp>
        <p:sp>
          <p:nvSpPr>
            <p:cNvPr id="23" name="TextBox 23"/>
            <p:cNvSpPr txBox="1"/>
            <p:nvPr/>
          </p:nvSpPr>
          <p:spPr>
            <a:xfrm>
              <a:off x="0" y="-76200"/>
              <a:ext cx="648227" cy="883857"/>
            </a:xfrm>
            <a:prstGeom prst="rect">
              <a:avLst/>
            </a:prstGeom>
          </p:spPr>
          <p:txBody>
            <a:bodyPr lIns="50800" tIns="50800" rIns="50800" bIns="50800" rtlCol="0" anchor="ctr"/>
            <a:lstStyle/>
            <a:p>
              <a:pPr algn="ctr">
                <a:lnSpc>
                  <a:spcPts val="3639"/>
                </a:lnSpc>
              </a:pPr>
              <a:endParaRPr/>
            </a:p>
          </p:txBody>
        </p:sp>
      </p:grpSp>
      <p:sp>
        <p:nvSpPr>
          <p:cNvPr id="24" name="Freeform 24"/>
          <p:cNvSpPr/>
          <p:nvPr/>
        </p:nvSpPr>
        <p:spPr>
          <a:xfrm>
            <a:off x="8034023" y="3778219"/>
            <a:ext cx="2208079" cy="2699265"/>
          </a:xfrm>
          <a:custGeom>
            <a:avLst/>
            <a:gdLst/>
            <a:ahLst/>
            <a:cxnLst/>
            <a:rect l="l" t="t" r="r" b="b"/>
            <a:pathLst>
              <a:path w="2208079" h="2699265">
                <a:moveTo>
                  <a:pt x="0" y="0"/>
                </a:moveTo>
                <a:lnTo>
                  <a:pt x="2208079" y="0"/>
                </a:lnTo>
                <a:lnTo>
                  <a:pt x="2208079" y="2699265"/>
                </a:lnTo>
                <a:lnTo>
                  <a:pt x="0" y="2699265"/>
                </a:lnTo>
                <a:lnTo>
                  <a:pt x="0" y="0"/>
                </a:lnTo>
                <a:close/>
              </a:path>
            </a:pathLst>
          </a:custGeom>
          <a:blipFill>
            <a:blip r:embed="rId3"/>
            <a:stretch>
              <a:fillRect t="-2587" b="-2587"/>
            </a:stretch>
          </a:blipFill>
        </p:spPr>
        <p:txBody>
          <a:bodyPr/>
          <a:lstStyle/>
          <a:p>
            <a:endParaRPr lang="en-US"/>
          </a:p>
        </p:txBody>
      </p:sp>
      <p:sp>
        <p:nvSpPr>
          <p:cNvPr id="25" name="TextBox 25"/>
          <p:cNvSpPr txBox="1"/>
          <p:nvPr/>
        </p:nvSpPr>
        <p:spPr>
          <a:xfrm>
            <a:off x="3917863" y="942975"/>
            <a:ext cx="10529127" cy="2796545"/>
          </a:xfrm>
          <a:prstGeom prst="rect">
            <a:avLst/>
          </a:prstGeom>
        </p:spPr>
        <p:txBody>
          <a:bodyPr lIns="0" tIns="0" rIns="0" bIns="0" rtlCol="0" anchor="t">
            <a:spAutoFit/>
          </a:bodyPr>
          <a:lstStyle/>
          <a:p>
            <a:pPr algn="ctr">
              <a:lnSpc>
                <a:spcPts val="5359"/>
              </a:lnSpc>
            </a:pPr>
            <a:r>
              <a:rPr lang="en-US" sz="4503">
                <a:solidFill>
                  <a:srgbClr val="000000"/>
                </a:solidFill>
                <a:latin typeface="Times New Roman Bold"/>
              </a:rPr>
              <a:t>NATURAL LANGUAGE PROCESSING FOR </a:t>
            </a:r>
          </a:p>
          <a:p>
            <a:pPr algn="ctr">
              <a:lnSpc>
                <a:spcPts val="5359"/>
              </a:lnSpc>
            </a:pPr>
            <a:r>
              <a:rPr lang="en-US" sz="4503">
                <a:solidFill>
                  <a:srgbClr val="000000"/>
                </a:solidFill>
                <a:latin typeface="Times New Roman Bold"/>
              </a:rPr>
              <a:t>PHISHING EMAIL DETECTION </a:t>
            </a:r>
          </a:p>
          <a:p>
            <a:pPr algn="ctr">
              <a:lnSpc>
                <a:spcPts val="5359"/>
              </a:lnSpc>
            </a:pPr>
            <a:endParaRPr lang="en-US" sz="4503">
              <a:solidFill>
                <a:srgbClr val="000000"/>
              </a:solidFill>
              <a:latin typeface="Times New Roman Bold"/>
            </a:endParaRPr>
          </a:p>
        </p:txBody>
      </p:sp>
      <p:sp>
        <p:nvSpPr>
          <p:cNvPr id="26" name="TextBox 26"/>
          <p:cNvSpPr txBox="1"/>
          <p:nvPr/>
        </p:nvSpPr>
        <p:spPr>
          <a:xfrm>
            <a:off x="4577542" y="7048984"/>
            <a:ext cx="9157257" cy="992541"/>
          </a:xfrm>
          <a:prstGeom prst="rect">
            <a:avLst/>
          </a:prstGeom>
        </p:spPr>
        <p:txBody>
          <a:bodyPr lIns="0" tIns="0" rIns="0" bIns="0" rtlCol="0" anchor="t">
            <a:spAutoFit/>
          </a:bodyPr>
          <a:lstStyle/>
          <a:p>
            <a:pPr algn="ctr">
              <a:lnSpc>
                <a:spcPts val="7768"/>
              </a:lnSpc>
            </a:pPr>
            <a:r>
              <a:rPr lang="en-US" sz="5548">
                <a:solidFill>
                  <a:srgbClr val="000000"/>
                </a:solidFill>
                <a:latin typeface="Poppins Bold"/>
              </a:rPr>
              <a:t>AHAMED RR | IT20650902</a:t>
            </a:r>
          </a:p>
        </p:txBody>
      </p:sp>
      <p:sp>
        <p:nvSpPr>
          <p:cNvPr id="27" name="TextBox 27"/>
          <p:cNvSpPr txBox="1"/>
          <p:nvPr/>
        </p:nvSpPr>
        <p:spPr>
          <a:xfrm>
            <a:off x="6463383" y="8127147"/>
            <a:ext cx="5385575" cy="882051"/>
          </a:xfrm>
          <a:prstGeom prst="rect">
            <a:avLst/>
          </a:prstGeom>
        </p:spPr>
        <p:txBody>
          <a:bodyPr lIns="0" tIns="0" rIns="0" bIns="0" rtlCol="0" anchor="t">
            <a:spAutoFit/>
          </a:bodyPr>
          <a:lstStyle/>
          <a:p>
            <a:pPr algn="ctr">
              <a:lnSpc>
                <a:spcPts val="6508"/>
              </a:lnSpc>
            </a:pPr>
            <a:r>
              <a:rPr lang="en-US" sz="4648">
                <a:solidFill>
                  <a:srgbClr val="000000"/>
                </a:solidFill>
                <a:latin typeface="Times New Roman"/>
              </a:rPr>
              <a:t>CYBERSECURITY</a:t>
            </a:r>
          </a:p>
        </p:txBody>
      </p:sp>
      <p:sp>
        <p:nvSpPr>
          <p:cNvPr id="28" name="TextBox 28"/>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id="29" name="TextBox 29"/>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38428" y="-602202"/>
            <a:ext cx="9496910" cy="8161407"/>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255B6"/>
            </a:solidFill>
          </p:spPr>
          <p:txBody>
            <a:bodyPr/>
            <a:lstStyle/>
            <a:p>
              <a:endParaRPr lang="en-US"/>
            </a:p>
          </p:txBody>
        </p:sp>
        <p:sp>
          <p:nvSpPr>
            <p:cNvPr id="4" name="TextBox 4"/>
            <p:cNvSpPr txBox="1"/>
            <p:nvPr/>
          </p:nvSpPr>
          <p:spPr>
            <a:xfrm>
              <a:off x="114300" y="-76200"/>
              <a:ext cx="584200" cy="774700"/>
            </a:xfrm>
            <a:prstGeom prst="rect">
              <a:avLst/>
            </a:prstGeom>
          </p:spPr>
          <p:txBody>
            <a:bodyPr lIns="50800" tIns="50800" rIns="50800" bIns="50800" rtlCol="0" anchor="ctr"/>
            <a:lstStyle/>
            <a:p>
              <a:pPr algn="ctr">
                <a:lnSpc>
                  <a:spcPts val="3639"/>
                </a:lnSpc>
              </a:pPr>
              <a:endParaRPr/>
            </a:p>
          </p:txBody>
        </p:sp>
      </p:grpSp>
      <p:grpSp>
        <p:nvGrpSpPr>
          <p:cNvPr id="5" name="Group 5"/>
          <p:cNvGrpSpPr>
            <a:grpSpLocks noChangeAspect="1"/>
          </p:cNvGrpSpPr>
          <p:nvPr/>
        </p:nvGrpSpPr>
        <p:grpSpPr>
          <a:xfrm>
            <a:off x="11837372" y="-287979"/>
            <a:ext cx="8699022" cy="7532961"/>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26905" r="-26905"/>
              </a:stretch>
            </a:blipFill>
          </p:spPr>
          <p:txBody>
            <a:bodyPr/>
            <a:lstStyle/>
            <a:p>
              <a:endParaRPr lang="en-US"/>
            </a:p>
          </p:txBody>
        </p:sp>
      </p:grpSp>
      <p:grpSp>
        <p:nvGrpSpPr>
          <p:cNvPr id="7" name="Group 7"/>
          <p:cNvGrpSpPr/>
          <p:nvPr/>
        </p:nvGrpSpPr>
        <p:grpSpPr>
          <a:xfrm>
            <a:off x="14616045" y="4406801"/>
            <a:ext cx="7343910" cy="6425921"/>
            <a:chOff x="0" y="0"/>
            <a:chExt cx="812800" cy="711200"/>
          </a:xfrm>
        </p:grpSpPr>
        <p:sp>
          <p:nvSpPr>
            <p:cNvPr id="8" name="Freeform 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9" name="TextBox 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0" name="Group 10"/>
          <p:cNvGrpSpPr/>
          <p:nvPr/>
        </p:nvGrpSpPr>
        <p:grpSpPr>
          <a:xfrm rot="-10800000">
            <a:off x="14885769" y="6779613"/>
            <a:ext cx="2639518" cy="2309578"/>
            <a:chOff x="0" y="0"/>
            <a:chExt cx="812800" cy="711200"/>
          </a:xfrm>
        </p:grpSpPr>
        <p:sp>
          <p:nvSpPr>
            <p:cNvPr id="11" name="Freeform 11"/>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2" name="TextBox 12"/>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3" name="Group 13"/>
          <p:cNvGrpSpPr/>
          <p:nvPr/>
        </p:nvGrpSpPr>
        <p:grpSpPr>
          <a:xfrm rot="-10800000">
            <a:off x="11645366" y="-126089"/>
            <a:ext cx="2639518" cy="2309578"/>
            <a:chOff x="0" y="0"/>
            <a:chExt cx="812800" cy="711200"/>
          </a:xfrm>
        </p:grpSpPr>
        <p:sp>
          <p:nvSpPr>
            <p:cNvPr id="14" name="Freeform 1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5" name="TextBox 1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6" name="Group 16"/>
          <p:cNvGrpSpPr/>
          <p:nvPr/>
        </p:nvGrpSpPr>
        <p:grpSpPr>
          <a:xfrm>
            <a:off x="14776204" y="7949350"/>
            <a:ext cx="1302675" cy="1139841"/>
            <a:chOff x="0" y="0"/>
            <a:chExt cx="812800" cy="711200"/>
          </a:xfrm>
        </p:grpSpPr>
        <p:sp>
          <p:nvSpPr>
            <p:cNvPr id="17" name="Freeform 1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8" name="TextBox 1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9" name="Group 19"/>
          <p:cNvGrpSpPr/>
          <p:nvPr/>
        </p:nvGrpSpPr>
        <p:grpSpPr>
          <a:xfrm>
            <a:off x="10994029" y="229857"/>
            <a:ext cx="1302675" cy="1139841"/>
            <a:chOff x="0" y="0"/>
            <a:chExt cx="812800" cy="711200"/>
          </a:xfrm>
        </p:grpSpPr>
        <p:sp>
          <p:nvSpPr>
            <p:cNvPr id="20" name="Freeform 2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1" name="TextBox 2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2" name="Freeform 22"/>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4"/>
            <a:stretch>
              <a:fillRect/>
            </a:stretch>
          </a:blipFill>
        </p:spPr>
        <p:txBody>
          <a:bodyPr/>
          <a:lstStyle/>
          <a:p>
            <a:endParaRPr lang="en-US"/>
          </a:p>
        </p:txBody>
      </p:sp>
      <p:sp>
        <p:nvSpPr>
          <p:cNvPr id="23" name="TextBox 23"/>
          <p:cNvSpPr txBox="1"/>
          <p:nvPr/>
        </p:nvSpPr>
        <p:spPr>
          <a:xfrm>
            <a:off x="1052362" y="592045"/>
            <a:ext cx="7076390"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BACKGROUND</a:t>
            </a:r>
          </a:p>
        </p:txBody>
      </p:sp>
      <p:sp>
        <p:nvSpPr>
          <p:cNvPr id="24" name="TextBox 24"/>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id="25" name="TextBox 25"/>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26" name="TextBox 26"/>
          <p:cNvSpPr txBox="1"/>
          <p:nvPr/>
        </p:nvSpPr>
        <p:spPr>
          <a:xfrm>
            <a:off x="1564797" y="2543630"/>
            <a:ext cx="5528518" cy="6470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000000"/>
                </a:solidFill>
                <a:latin typeface="Times New Roman"/>
              </a:rPr>
              <a:t>What is a phishing email? </a:t>
            </a:r>
          </a:p>
        </p:txBody>
      </p:sp>
      <p:sp>
        <p:nvSpPr>
          <p:cNvPr id="27" name="TextBox 27"/>
          <p:cNvSpPr txBox="1"/>
          <p:nvPr/>
        </p:nvSpPr>
        <p:spPr>
          <a:xfrm>
            <a:off x="2590573" y="6923245"/>
            <a:ext cx="7654427" cy="1609725"/>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Times New Roman"/>
              </a:rPr>
              <a:t>Protect Sensitive Information, Maintain Compliance, Ensure Business Continuity, and Safeguard their Reputation. </a:t>
            </a:r>
          </a:p>
        </p:txBody>
      </p:sp>
      <p:sp>
        <p:nvSpPr>
          <p:cNvPr id="28" name="TextBox 28"/>
          <p:cNvSpPr txBox="1"/>
          <p:nvPr/>
        </p:nvSpPr>
        <p:spPr>
          <a:xfrm>
            <a:off x="1564797" y="6038707"/>
            <a:ext cx="5982295" cy="6470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000000"/>
                </a:solidFill>
                <a:latin typeface="Times New Roman"/>
              </a:rPr>
              <a:t>Why it’s important in DLP? </a:t>
            </a:r>
          </a:p>
        </p:txBody>
      </p:sp>
      <p:sp>
        <p:nvSpPr>
          <p:cNvPr id="29" name="TextBox 29"/>
          <p:cNvSpPr txBox="1"/>
          <p:nvPr/>
        </p:nvSpPr>
        <p:spPr>
          <a:xfrm>
            <a:off x="2566017" y="3364201"/>
            <a:ext cx="7654427" cy="2133600"/>
          </a:xfrm>
          <a:prstGeom prst="rect">
            <a:avLst/>
          </a:prstGeom>
        </p:spPr>
        <p:txBody>
          <a:bodyPr lIns="0" tIns="0" rIns="0" bIns="0" rtlCol="0" anchor="t">
            <a:spAutoFit/>
          </a:bodyPr>
          <a:lstStyle/>
          <a:p>
            <a:pPr algn="ctr">
              <a:lnSpc>
                <a:spcPts val="4199"/>
              </a:lnSpc>
            </a:pPr>
            <a:r>
              <a:rPr lang="en-US" sz="2999">
                <a:solidFill>
                  <a:srgbClr val="000000"/>
                </a:solidFill>
                <a:latin typeface="Times New Roman"/>
              </a:rPr>
              <a:t>Phishing is an attempt to steal sensitive information or break into organization's accounts.</a:t>
            </a:r>
          </a:p>
          <a:p>
            <a:pPr algn="ctr">
              <a:lnSpc>
                <a:spcPts val="4199"/>
              </a:lnSpc>
              <a:spcBef>
                <a:spcPct val="0"/>
              </a:spcBef>
            </a:pPr>
            <a:r>
              <a:rPr lang="en-US" sz="2999">
                <a:solidFill>
                  <a:srgbClr val="000000"/>
                </a:solidFill>
                <a:latin typeface="Times New Roman"/>
              </a:rPr>
              <a:t>Attachments, Malicious links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5943291" y="7774589"/>
            <a:ext cx="2020733" cy="1768142"/>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59411" y="8670103"/>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3"/>
            <a:stretch>
              <a:fillRect/>
            </a:stretch>
          </a:blipFill>
        </p:spPr>
        <p:txBody>
          <a:bodyPr/>
          <a:lstStyle/>
          <a:p>
            <a:endParaRPr lang="en-US"/>
          </a:p>
        </p:txBody>
      </p:sp>
      <p:sp>
        <p:nvSpPr>
          <p:cNvPr id="12" name="TextBox 12"/>
          <p:cNvSpPr txBox="1"/>
          <p:nvPr/>
        </p:nvSpPr>
        <p:spPr>
          <a:xfrm>
            <a:off x="1052362" y="592045"/>
            <a:ext cx="9450335" cy="1989328"/>
          </a:xfrm>
          <a:prstGeom prst="rect">
            <a:avLst/>
          </a:prstGeom>
        </p:spPr>
        <p:txBody>
          <a:bodyPr lIns="0" tIns="0" rIns="0" bIns="0" rtlCol="0" anchor="t">
            <a:spAutoFit/>
          </a:bodyPr>
          <a:lstStyle/>
          <a:p>
            <a:pPr>
              <a:lnSpc>
                <a:spcPts val="7615"/>
              </a:lnSpc>
            </a:pPr>
            <a:r>
              <a:rPr lang="en-US" sz="6399">
                <a:solidFill>
                  <a:srgbClr val="000000"/>
                </a:solidFill>
                <a:latin typeface="Poppins Bold"/>
              </a:rPr>
              <a:t>RESEARCH PROBLEM</a:t>
            </a:r>
          </a:p>
          <a:p>
            <a:pPr>
              <a:lnSpc>
                <a:spcPts val="7615"/>
              </a:lnSpc>
            </a:pPr>
            <a:endParaRPr lang="en-US" sz="6399">
              <a:solidFill>
                <a:srgbClr val="000000"/>
              </a:solidFill>
              <a:latin typeface="Poppins Bold"/>
            </a:endParaRPr>
          </a:p>
        </p:txBody>
      </p:sp>
      <p:sp>
        <p:nvSpPr>
          <p:cNvPr id="13" name="TextBox 13"/>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id="14" name="TextBox 14"/>
          <p:cNvSpPr txBox="1"/>
          <p:nvPr/>
        </p:nvSpPr>
        <p:spPr>
          <a:xfrm>
            <a:off x="1483492" y="2467073"/>
            <a:ext cx="15344632" cy="1085850"/>
          </a:xfrm>
          <a:prstGeom prst="rect">
            <a:avLst/>
          </a:prstGeom>
        </p:spPr>
        <p:txBody>
          <a:bodyPr lIns="0" tIns="0" rIns="0" bIns="0" rtlCol="0" anchor="t">
            <a:spAutoFit/>
          </a:bodyPr>
          <a:lstStyle/>
          <a:p>
            <a:pPr marL="647697" lvl="1" indent="-323848">
              <a:lnSpc>
                <a:spcPts val="4199"/>
              </a:lnSpc>
              <a:buFont typeface="Arial"/>
              <a:buChar char="•"/>
            </a:pPr>
            <a:r>
              <a:rPr lang="en-US" sz="2999">
                <a:solidFill>
                  <a:srgbClr val="000000"/>
                </a:solidFill>
                <a:latin typeface="Times New Roman"/>
              </a:rPr>
              <a:t>Traditional methods like rule-based systems may not be capable of identifying phishing emails accurately.</a:t>
            </a:r>
          </a:p>
        </p:txBody>
      </p:sp>
      <p:sp>
        <p:nvSpPr>
          <p:cNvPr id="15" name="TextBox 15"/>
          <p:cNvSpPr txBox="1"/>
          <p:nvPr/>
        </p:nvSpPr>
        <p:spPr>
          <a:xfrm>
            <a:off x="1376448" y="6834337"/>
            <a:ext cx="14360350" cy="1609725"/>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Times New Roman"/>
              </a:rPr>
              <a:t>Solution : To solve these problem our approach is compared to previous work because it focuses on the natural language text contained in the attack, performing semantic analysis of the text to detect malicious intent.</a:t>
            </a:r>
          </a:p>
        </p:txBody>
      </p:sp>
      <p:sp>
        <p:nvSpPr>
          <p:cNvPr id="16" name="TextBox 16"/>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17" name="TextBox 17"/>
          <p:cNvSpPr txBox="1"/>
          <p:nvPr/>
        </p:nvSpPr>
        <p:spPr>
          <a:xfrm>
            <a:off x="1483492" y="3743231"/>
            <a:ext cx="15344632" cy="561975"/>
          </a:xfrm>
          <a:prstGeom prst="rect">
            <a:avLst/>
          </a:prstGeom>
        </p:spPr>
        <p:txBody>
          <a:bodyPr lIns="0" tIns="0" rIns="0" bIns="0" rtlCol="0" anchor="t">
            <a:spAutoFit/>
          </a:bodyPr>
          <a:lstStyle/>
          <a:p>
            <a:pPr marL="647697" lvl="1" indent="-323848">
              <a:lnSpc>
                <a:spcPts val="4199"/>
              </a:lnSpc>
              <a:buFont typeface="Arial"/>
              <a:buChar char="•"/>
            </a:pPr>
            <a:r>
              <a:rPr lang="en-US" sz="2999">
                <a:solidFill>
                  <a:srgbClr val="000000"/>
                </a:solidFill>
                <a:latin typeface="Times New Roman"/>
              </a:rPr>
              <a:t>Challenge of balancing false positives and false negatives when detecting phishing emails.</a:t>
            </a:r>
          </a:p>
        </p:txBody>
      </p:sp>
      <p:sp>
        <p:nvSpPr>
          <p:cNvPr id="18" name="TextBox 18"/>
          <p:cNvSpPr txBox="1"/>
          <p:nvPr/>
        </p:nvSpPr>
        <p:spPr>
          <a:xfrm>
            <a:off x="2376413" y="5033477"/>
            <a:ext cx="5472295" cy="9245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False Positives - Legitimate email classify as phishing</a:t>
            </a:r>
          </a:p>
        </p:txBody>
      </p:sp>
      <p:sp>
        <p:nvSpPr>
          <p:cNvPr id="19" name="TextBox 19"/>
          <p:cNvSpPr txBox="1"/>
          <p:nvPr/>
        </p:nvSpPr>
        <p:spPr>
          <a:xfrm>
            <a:off x="10387117" y="5067300"/>
            <a:ext cx="5472295" cy="9245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False Negative -  Phishing email classify as legitimate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flipV="1">
            <a:off x="9182426" y="3142812"/>
            <a:ext cx="0" cy="3999580"/>
          </a:xfrm>
          <a:prstGeom prst="line">
            <a:avLst/>
          </a:prstGeom>
          <a:ln w="28575" cap="flat">
            <a:solidFill>
              <a:srgbClr val="000000"/>
            </a:solidFill>
            <a:prstDash val="lgDash"/>
            <a:headEnd type="none" w="sm" len="sm"/>
            <a:tailEnd type="none" w="sm" len="sm"/>
          </a:ln>
        </p:spPr>
        <p:txBody>
          <a:bodyPr/>
          <a:lstStyle/>
          <a:p>
            <a:endParaRPr lang="en-US"/>
          </a:p>
        </p:txBody>
      </p:sp>
      <p:grpSp>
        <p:nvGrpSpPr>
          <p:cNvPr id="3" name="Group 3"/>
          <p:cNvGrpSpPr/>
          <p:nvPr/>
        </p:nvGrpSpPr>
        <p:grpSpPr>
          <a:xfrm>
            <a:off x="8334041" y="4275132"/>
            <a:ext cx="1668196" cy="166819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txBody>
            <a:bodyPr/>
            <a:lstStyle/>
            <a:p>
              <a:endParaRPr lang="en-US"/>
            </a:p>
          </p:txBody>
        </p:sp>
        <p:sp>
          <p:nvSpPr>
            <p:cNvPr id="5" name="TextBox 5"/>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a:off x="8528834" y="1795078"/>
            <a:ext cx="1347734" cy="134773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txBody>
            <a:bodyPr/>
            <a:lstStyle/>
            <a:p>
              <a:endParaRPr lang="en-US"/>
            </a:p>
          </p:txBody>
        </p:sp>
        <p:sp>
          <p:nvSpPr>
            <p:cNvPr id="8" name="TextBox 8"/>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9" name="Group 9"/>
          <p:cNvGrpSpPr/>
          <p:nvPr/>
        </p:nvGrpSpPr>
        <p:grpSpPr>
          <a:xfrm>
            <a:off x="8528834" y="6982123"/>
            <a:ext cx="1347734" cy="134773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txBody>
            <a:bodyPr/>
            <a:lstStyle/>
            <a:p>
              <a:endParaRPr lang="en-US"/>
            </a:p>
          </p:txBody>
        </p:sp>
        <p:sp>
          <p:nvSpPr>
            <p:cNvPr id="11" name="TextBox 11"/>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sp>
        <p:nvSpPr>
          <p:cNvPr id="12" name="Freeform 12"/>
          <p:cNvSpPr/>
          <p:nvPr/>
        </p:nvSpPr>
        <p:spPr>
          <a:xfrm>
            <a:off x="8661938" y="4622114"/>
            <a:ext cx="1040976" cy="1040976"/>
          </a:xfrm>
          <a:custGeom>
            <a:avLst/>
            <a:gdLst/>
            <a:ahLst/>
            <a:cxnLst/>
            <a:rect l="l" t="t" r="r" b="b"/>
            <a:pathLst>
              <a:path w="1040976" h="1040976">
                <a:moveTo>
                  <a:pt x="0" y="0"/>
                </a:moveTo>
                <a:lnTo>
                  <a:pt x="1040977" y="0"/>
                </a:lnTo>
                <a:lnTo>
                  <a:pt x="1040977" y="1040976"/>
                </a:lnTo>
                <a:lnTo>
                  <a:pt x="0" y="10409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a:off x="8828192" y="2153233"/>
            <a:ext cx="708470" cy="631424"/>
          </a:xfrm>
          <a:custGeom>
            <a:avLst/>
            <a:gdLst/>
            <a:ahLst/>
            <a:cxnLst/>
            <a:rect l="l" t="t" r="r" b="b"/>
            <a:pathLst>
              <a:path w="708470" h="631424">
                <a:moveTo>
                  <a:pt x="0" y="0"/>
                </a:moveTo>
                <a:lnTo>
                  <a:pt x="708469" y="0"/>
                </a:lnTo>
                <a:lnTo>
                  <a:pt x="708469" y="631424"/>
                </a:lnTo>
                <a:lnTo>
                  <a:pt x="0" y="6314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8774847" y="7248411"/>
            <a:ext cx="815159" cy="815159"/>
          </a:xfrm>
          <a:custGeom>
            <a:avLst/>
            <a:gdLst/>
            <a:ahLst/>
            <a:cxnLst/>
            <a:rect l="l" t="t" r="r" b="b"/>
            <a:pathLst>
              <a:path w="815159" h="815159">
                <a:moveTo>
                  <a:pt x="0" y="0"/>
                </a:moveTo>
                <a:lnTo>
                  <a:pt x="815159" y="0"/>
                </a:lnTo>
                <a:lnTo>
                  <a:pt x="815159" y="815159"/>
                </a:lnTo>
                <a:lnTo>
                  <a:pt x="0" y="8151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TextBox 15"/>
          <p:cNvSpPr txBox="1"/>
          <p:nvPr/>
        </p:nvSpPr>
        <p:spPr>
          <a:xfrm>
            <a:off x="10432170" y="1723553"/>
            <a:ext cx="3280765" cy="509905"/>
          </a:xfrm>
          <a:prstGeom prst="rect">
            <a:avLst/>
          </a:prstGeom>
        </p:spPr>
        <p:txBody>
          <a:bodyPr lIns="0" tIns="0" rIns="0" bIns="0" rtlCol="0" anchor="t">
            <a:spAutoFit/>
          </a:bodyPr>
          <a:lstStyle/>
          <a:p>
            <a:pPr>
              <a:lnSpc>
                <a:spcPts val="3919"/>
              </a:lnSpc>
            </a:pPr>
            <a:r>
              <a:rPr lang="en-US" sz="2799">
                <a:solidFill>
                  <a:srgbClr val="000000"/>
                </a:solidFill>
                <a:latin typeface="Poppins Bold"/>
              </a:rPr>
              <a:t>Sub-Objectives</a:t>
            </a:r>
          </a:p>
        </p:txBody>
      </p:sp>
      <p:sp>
        <p:nvSpPr>
          <p:cNvPr id="16" name="TextBox 16"/>
          <p:cNvSpPr txBox="1"/>
          <p:nvPr/>
        </p:nvSpPr>
        <p:spPr>
          <a:xfrm>
            <a:off x="4882144" y="6287465"/>
            <a:ext cx="3376506" cy="509905"/>
          </a:xfrm>
          <a:prstGeom prst="rect">
            <a:avLst/>
          </a:prstGeom>
        </p:spPr>
        <p:txBody>
          <a:bodyPr lIns="0" tIns="0" rIns="0" bIns="0" rtlCol="0" anchor="t">
            <a:spAutoFit/>
          </a:bodyPr>
          <a:lstStyle/>
          <a:p>
            <a:pPr algn="r">
              <a:lnSpc>
                <a:spcPts val="3920"/>
              </a:lnSpc>
            </a:pPr>
            <a:r>
              <a:rPr lang="en-US" sz="2800">
                <a:solidFill>
                  <a:srgbClr val="000000"/>
                </a:solidFill>
                <a:latin typeface="Poppins Bold"/>
              </a:rPr>
              <a:t>Main Objective</a:t>
            </a:r>
          </a:p>
        </p:txBody>
      </p:sp>
      <p:sp>
        <p:nvSpPr>
          <p:cNvPr id="17" name="TextBox 17"/>
          <p:cNvSpPr txBox="1"/>
          <p:nvPr/>
        </p:nvSpPr>
        <p:spPr>
          <a:xfrm>
            <a:off x="323850" y="7049237"/>
            <a:ext cx="7987705" cy="2299335"/>
          </a:xfrm>
          <a:prstGeom prst="rect">
            <a:avLst/>
          </a:prstGeom>
        </p:spPr>
        <p:txBody>
          <a:bodyPr lIns="0" tIns="0" rIns="0" bIns="0" rtlCol="0" anchor="t">
            <a:spAutoFit/>
          </a:bodyPr>
          <a:lstStyle/>
          <a:p>
            <a:pPr marL="647702" lvl="1" indent="-323851" algn="just">
              <a:lnSpc>
                <a:spcPts val="3570"/>
              </a:lnSpc>
              <a:buFont typeface="Arial"/>
              <a:buChar char="•"/>
            </a:pPr>
            <a:r>
              <a:rPr lang="en-US" sz="3000">
                <a:solidFill>
                  <a:srgbClr val="000000"/>
                </a:solidFill>
                <a:latin typeface="Times New Roman"/>
              </a:rPr>
              <a:t>To develop an effective machine learning model for classifying emails as phishing or legitimate, with a focus on using NLP techniques.</a:t>
            </a:r>
          </a:p>
          <a:p>
            <a:pPr algn="just">
              <a:lnSpc>
                <a:spcPts val="3570"/>
              </a:lnSpc>
            </a:pPr>
            <a:endParaRPr lang="en-US" sz="3000">
              <a:solidFill>
                <a:srgbClr val="000000"/>
              </a:solidFill>
              <a:latin typeface="Times New Roman"/>
            </a:endParaRPr>
          </a:p>
        </p:txBody>
      </p:sp>
      <p:grpSp>
        <p:nvGrpSpPr>
          <p:cNvPr id="18" name="Group 18"/>
          <p:cNvGrpSpPr/>
          <p:nvPr/>
        </p:nvGrpSpPr>
        <p:grpSpPr>
          <a:xfrm>
            <a:off x="15736799" y="5958037"/>
            <a:ext cx="5622271" cy="4919487"/>
            <a:chOff x="0" y="0"/>
            <a:chExt cx="812800" cy="711200"/>
          </a:xfrm>
        </p:grpSpPr>
        <p:sp>
          <p:nvSpPr>
            <p:cNvPr id="19" name="Freeform 1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0" name="TextBox 2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1" name="Group 21"/>
          <p:cNvGrpSpPr/>
          <p:nvPr/>
        </p:nvGrpSpPr>
        <p:grpSpPr>
          <a:xfrm rot="-10800000">
            <a:off x="15943291" y="7774589"/>
            <a:ext cx="2020733" cy="1768142"/>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23" name="TextBox 2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4" name="Group 24"/>
          <p:cNvGrpSpPr/>
          <p:nvPr/>
        </p:nvGrpSpPr>
        <p:grpSpPr>
          <a:xfrm>
            <a:off x="15859411" y="8670103"/>
            <a:ext cx="997288" cy="872627"/>
            <a:chOff x="0" y="0"/>
            <a:chExt cx="812800" cy="711200"/>
          </a:xfrm>
        </p:grpSpPr>
        <p:sp>
          <p:nvSpPr>
            <p:cNvPr id="25" name="Freeform 2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6" name="TextBox 2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7" name="TextBox 27"/>
          <p:cNvSpPr txBox="1"/>
          <p:nvPr/>
        </p:nvSpPr>
        <p:spPr>
          <a:xfrm>
            <a:off x="1028700" y="971550"/>
            <a:ext cx="5836419"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OBJECTIVE </a:t>
            </a:r>
          </a:p>
        </p:txBody>
      </p:sp>
      <p:sp>
        <p:nvSpPr>
          <p:cNvPr id="28" name="Freeform 28"/>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9"/>
            <a:stretch>
              <a:fillRect/>
            </a:stretch>
          </a:blipFill>
        </p:spPr>
        <p:txBody>
          <a:bodyPr/>
          <a:lstStyle/>
          <a:p>
            <a:endParaRPr lang="en-US"/>
          </a:p>
        </p:txBody>
      </p:sp>
      <p:sp>
        <p:nvSpPr>
          <p:cNvPr id="29" name="TextBox 29"/>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id="30" name="TextBox 30"/>
          <p:cNvSpPr txBox="1"/>
          <p:nvPr/>
        </p:nvSpPr>
        <p:spPr>
          <a:xfrm>
            <a:off x="9876567" y="2346745"/>
            <a:ext cx="7675872" cy="4537710"/>
          </a:xfrm>
          <a:prstGeom prst="rect">
            <a:avLst/>
          </a:prstGeom>
        </p:spPr>
        <p:txBody>
          <a:bodyPr lIns="0" tIns="0" rIns="0" bIns="0" rtlCol="0" anchor="t">
            <a:spAutoFit/>
          </a:bodyPr>
          <a:lstStyle/>
          <a:p>
            <a:pPr marL="647702" lvl="1" indent="-323851" algn="just">
              <a:lnSpc>
                <a:spcPts val="3570"/>
              </a:lnSpc>
              <a:buFont typeface="Arial"/>
              <a:buChar char="•"/>
            </a:pPr>
            <a:r>
              <a:rPr lang="en-US" sz="3000">
                <a:solidFill>
                  <a:srgbClr val="000000"/>
                </a:solidFill>
                <a:latin typeface="Times New Roman"/>
              </a:rPr>
              <a:t>Early Detection - To minimize the chances of user interaction with malicious content.</a:t>
            </a:r>
          </a:p>
          <a:p>
            <a:pPr algn="just">
              <a:lnSpc>
                <a:spcPts val="3570"/>
              </a:lnSpc>
            </a:pPr>
            <a:endParaRPr lang="en-US" sz="3000">
              <a:solidFill>
                <a:srgbClr val="000000"/>
              </a:solidFill>
              <a:latin typeface="Times New Roman"/>
            </a:endParaRPr>
          </a:p>
          <a:p>
            <a:pPr marL="647702" lvl="1" indent="-323851" algn="just">
              <a:lnSpc>
                <a:spcPts val="3570"/>
              </a:lnSpc>
              <a:buFont typeface="Arial"/>
              <a:buChar char="•"/>
            </a:pPr>
            <a:r>
              <a:rPr lang="en-US" sz="3000">
                <a:solidFill>
                  <a:srgbClr val="000000"/>
                </a:solidFill>
                <a:latin typeface="Times New Roman"/>
              </a:rPr>
              <a:t>Accurate Detection - Accurate detection of phishing emails while minimizing false positives.</a:t>
            </a:r>
          </a:p>
          <a:p>
            <a:pPr algn="just">
              <a:lnSpc>
                <a:spcPts val="3570"/>
              </a:lnSpc>
            </a:pPr>
            <a:endParaRPr lang="en-US" sz="3000">
              <a:solidFill>
                <a:srgbClr val="000000"/>
              </a:solidFill>
              <a:latin typeface="Times New Roman"/>
            </a:endParaRPr>
          </a:p>
          <a:p>
            <a:pPr marL="647702" lvl="1" indent="-323851" algn="just">
              <a:lnSpc>
                <a:spcPts val="3570"/>
              </a:lnSpc>
              <a:buFont typeface="Arial"/>
              <a:buChar char="•"/>
            </a:pPr>
            <a:r>
              <a:rPr lang="en-US" sz="3000">
                <a:solidFill>
                  <a:srgbClr val="000000"/>
                </a:solidFill>
                <a:latin typeface="Times New Roman"/>
              </a:rPr>
              <a:t>Real-Time Monitoring - Continuously monitor incoming emails in real-time to detect and respond to phishing threats.</a:t>
            </a:r>
          </a:p>
        </p:txBody>
      </p:sp>
      <p:sp>
        <p:nvSpPr>
          <p:cNvPr id="31" name="TextBox 31"/>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307666" y="6066951"/>
            <a:ext cx="7672669"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3" name="Group 3"/>
          <p:cNvGrpSpPr/>
          <p:nvPr/>
        </p:nvGrpSpPr>
        <p:grpSpPr>
          <a:xfrm rot="-10800000">
            <a:off x="-3067113" y="-179028"/>
            <a:ext cx="6103845" cy="5340865"/>
            <a:chOff x="0" y="0"/>
            <a:chExt cx="812800" cy="711200"/>
          </a:xfrm>
        </p:grpSpPr>
        <p:sp>
          <p:nvSpPr>
            <p:cNvPr id="4" name="Freeform 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5" name="TextBox 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a:off x="16721430" y="701820"/>
            <a:ext cx="3114134" cy="2724867"/>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US"/>
            </a:p>
          </p:txBody>
        </p:sp>
        <p:sp>
          <p:nvSpPr>
            <p:cNvPr id="8" name="TextBox 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9" name="Group 9"/>
          <p:cNvGrpSpPr/>
          <p:nvPr/>
        </p:nvGrpSpPr>
        <p:grpSpPr>
          <a:xfrm rot="-10800000">
            <a:off x="16721430" y="3347730"/>
            <a:ext cx="3085910" cy="2700171"/>
            <a:chOff x="0" y="0"/>
            <a:chExt cx="812800" cy="711200"/>
          </a:xfrm>
        </p:grpSpPr>
        <p:sp>
          <p:nvSpPr>
            <p:cNvPr id="10" name="Freeform 1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1" name="TextBox 1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2" name="Group 12"/>
          <p:cNvGrpSpPr/>
          <p:nvPr/>
        </p:nvGrpSpPr>
        <p:grpSpPr>
          <a:xfrm rot="-10800000">
            <a:off x="14738797" y="-179028"/>
            <a:ext cx="4041467" cy="3536283"/>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4" name="TextBox 1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5" name="Group 15"/>
          <p:cNvGrpSpPr/>
          <p:nvPr/>
        </p:nvGrpSpPr>
        <p:grpSpPr>
          <a:xfrm>
            <a:off x="844545" y="701820"/>
            <a:ext cx="2020733" cy="1768142"/>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7" name="TextBox 1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8" name="Group 18"/>
          <p:cNvGrpSpPr/>
          <p:nvPr/>
        </p:nvGrpSpPr>
        <p:grpSpPr>
          <a:xfrm rot="-10800000">
            <a:off x="15255224" y="8006140"/>
            <a:ext cx="2020733" cy="1768142"/>
            <a:chOff x="0" y="0"/>
            <a:chExt cx="812800" cy="711200"/>
          </a:xfrm>
        </p:grpSpPr>
        <p:sp>
          <p:nvSpPr>
            <p:cNvPr id="19" name="Freeform 1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20" name="TextBox 2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1" name="Group 21"/>
          <p:cNvGrpSpPr/>
          <p:nvPr/>
        </p:nvGrpSpPr>
        <p:grpSpPr>
          <a:xfrm rot="-10800000">
            <a:off x="2039445" y="716487"/>
            <a:ext cx="997288" cy="872627"/>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3" name="TextBox 2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4" name="Group 24"/>
          <p:cNvGrpSpPr/>
          <p:nvPr/>
        </p:nvGrpSpPr>
        <p:grpSpPr>
          <a:xfrm>
            <a:off x="15171344" y="8901655"/>
            <a:ext cx="997288" cy="872627"/>
            <a:chOff x="0" y="0"/>
            <a:chExt cx="812800" cy="711200"/>
          </a:xfrm>
        </p:grpSpPr>
        <p:sp>
          <p:nvSpPr>
            <p:cNvPr id="25" name="Freeform 2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6" name="TextBox 2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7" name="TextBox 27"/>
          <p:cNvSpPr txBox="1"/>
          <p:nvPr/>
        </p:nvSpPr>
        <p:spPr>
          <a:xfrm>
            <a:off x="5952235" y="4427827"/>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METHODOLOGY</a:t>
            </a:r>
          </a:p>
        </p:txBody>
      </p:sp>
      <p:sp>
        <p:nvSpPr>
          <p:cNvPr id="28" name="Freeform 28"/>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29" name="TextBox 29"/>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id="30" name="TextBox 30"/>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574388"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3051923" y="-1398002"/>
            <a:ext cx="6103845" cy="5340865"/>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rot="-10800000">
            <a:off x="16277009" y="689261"/>
            <a:ext cx="1700198" cy="1487673"/>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rot="-10800000">
            <a:off x="364226" y="689261"/>
            <a:ext cx="1700198" cy="1487673"/>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3" name="TextBox 1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15876885" y="1304307"/>
            <a:ext cx="997288" cy="872627"/>
            <a:chOff x="0" y="0"/>
            <a:chExt cx="812800" cy="711200"/>
          </a:xfrm>
        </p:grpSpPr>
        <p:sp>
          <p:nvSpPr>
            <p:cNvPr id="15" name="Freeform 1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6" name="TextBox 1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411866" y="1304307"/>
            <a:ext cx="997288" cy="872627"/>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9" name="TextBox 1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0" name="Freeform 20"/>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21" name="Freeform 21"/>
          <p:cNvSpPr/>
          <p:nvPr/>
        </p:nvSpPr>
        <p:spPr>
          <a:xfrm>
            <a:off x="2831599" y="1653798"/>
            <a:ext cx="12742789" cy="7968126"/>
          </a:xfrm>
          <a:custGeom>
            <a:avLst/>
            <a:gdLst/>
            <a:ahLst/>
            <a:cxnLst/>
            <a:rect l="l" t="t" r="r" b="b"/>
            <a:pathLst>
              <a:path w="12742789" h="7968126">
                <a:moveTo>
                  <a:pt x="0" y="0"/>
                </a:moveTo>
                <a:lnTo>
                  <a:pt x="12742789" y="0"/>
                </a:lnTo>
                <a:lnTo>
                  <a:pt x="12742789" y="7968125"/>
                </a:lnTo>
                <a:lnTo>
                  <a:pt x="0" y="7968125"/>
                </a:lnTo>
                <a:lnTo>
                  <a:pt x="0" y="0"/>
                </a:lnTo>
                <a:close/>
              </a:path>
            </a:pathLst>
          </a:custGeom>
          <a:blipFill>
            <a:blip r:embed="rId3"/>
            <a:stretch>
              <a:fillRect l="-644" t="-1649" r="-637" b="-1649"/>
            </a:stretch>
          </a:blipFill>
        </p:spPr>
        <p:txBody>
          <a:bodyPr/>
          <a:lstStyle/>
          <a:p>
            <a:endParaRPr lang="en-US"/>
          </a:p>
        </p:txBody>
      </p:sp>
      <p:sp>
        <p:nvSpPr>
          <p:cNvPr id="22" name="TextBox 22"/>
          <p:cNvSpPr txBox="1"/>
          <p:nvPr/>
        </p:nvSpPr>
        <p:spPr>
          <a:xfrm>
            <a:off x="4835917" y="632111"/>
            <a:ext cx="8616166" cy="1027303"/>
          </a:xfrm>
          <a:prstGeom prst="rect">
            <a:avLst/>
          </a:prstGeom>
        </p:spPr>
        <p:txBody>
          <a:bodyPr lIns="0" tIns="0" rIns="0" bIns="0" rtlCol="0" anchor="t">
            <a:spAutoFit/>
          </a:bodyPr>
          <a:lstStyle/>
          <a:p>
            <a:pPr algn="ctr">
              <a:lnSpc>
                <a:spcPts val="7615"/>
              </a:lnSpc>
            </a:pPr>
            <a:r>
              <a:rPr lang="en-US" sz="6399">
                <a:solidFill>
                  <a:srgbClr val="000000"/>
                </a:solidFill>
                <a:latin typeface="Poppins Bold"/>
              </a:rPr>
              <a:t>SYSTEM DIAGRAM</a:t>
            </a:r>
          </a:p>
        </p:txBody>
      </p:sp>
      <p:sp>
        <p:nvSpPr>
          <p:cNvPr id="23" name="TextBox 23"/>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id="24" name="TextBox 24"/>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313296"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364226" y="689261"/>
            <a:ext cx="1700198" cy="1487673"/>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411866" y="1304307"/>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12" name="Freeform 12"/>
          <p:cNvSpPr/>
          <p:nvPr/>
        </p:nvSpPr>
        <p:spPr>
          <a:xfrm>
            <a:off x="2571475" y="1623773"/>
            <a:ext cx="14418081" cy="7634527"/>
          </a:xfrm>
          <a:custGeom>
            <a:avLst/>
            <a:gdLst/>
            <a:ahLst/>
            <a:cxnLst/>
            <a:rect l="l" t="t" r="r" b="b"/>
            <a:pathLst>
              <a:path w="14418081" h="7634527">
                <a:moveTo>
                  <a:pt x="0" y="0"/>
                </a:moveTo>
                <a:lnTo>
                  <a:pt x="14418081" y="0"/>
                </a:lnTo>
                <a:lnTo>
                  <a:pt x="14418081" y="7634527"/>
                </a:lnTo>
                <a:lnTo>
                  <a:pt x="0" y="7634527"/>
                </a:lnTo>
                <a:lnTo>
                  <a:pt x="0" y="0"/>
                </a:lnTo>
                <a:close/>
              </a:path>
            </a:pathLst>
          </a:custGeom>
          <a:blipFill>
            <a:blip r:embed="rId3"/>
            <a:stretch>
              <a:fillRect l="-1125" t="-927" r="-1870" b="-927"/>
            </a:stretch>
          </a:blipFill>
        </p:spPr>
        <p:txBody>
          <a:bodyPr/>
          <a:lstStyle/>
          <a:p>
            <a:endParaRPr lang="en-US"/>
          </a:p>
        </p:txBody>
      </p:sp>
      <p:sp>
        <p:nvSpPr>
          <p:cNvPr id="13" name="TextBox 13"/>
          <p:cNvSpPr txBox="1"/>
          <p:nvPr/>
        </p:nvSpPr>
        <p:spPr>
          <a:xfrm>
            <a:off x="3000926" y="459467"/>
            <a:ext cx="13118996"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WORK BREAKDOWN STRUCTURE </a:t>
            </a:r>
          </a:p>
        </p:txBody>
      </p:sp>
      <p:sp>
        <p:nvSpPr>
          <p:cNvPr id="14" name="TextBox 14"/>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id="15" name="TextBox 15"/>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088290" y="9258300"/>
            <a:ext cx="8282464" cy="1905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TextBox 3"/>
          <p:cNvSpPr txBox="1"/>
          <p:nvPr/>
        </p:nvSpPr>
        <p:spPr>
          <a:xfrm>
            <a:off x="1028700" y="971550"/>
            <a:ext cx="8453845"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INTRODUCTION</a:t>
            </a:r>
          </a:p>
        </p:txBody>
      </p:sp>
      <p:grpSp>
        <p:nvGrpSpPr>
          <p:cNvPr id="4" name="Group 4"/>
          <p:cNvGrpSpPr/>
          <p:nvPr/>
        </p:nvGrpSpPr>
        <p:grpSpPr>
          <a:xfrm rot="-10800000">
            <a:off x="15574388" y="-1641732"/>
            <a:ext cx="6103845" cy="5340865"/>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6" name="TextBox 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7" name="Group 7"/>
          <p:cNvGrpSpPr/>
          <p:nvPr/>
        </p:nvGrpSpPr>
        <p:grpSpPr>
          <a:xfrm rot="-10800000">
            <a:off x="16277009" y="689261"/>
            <a:ext cx="1700198" cy="1487673"/>
            <a:chOff x="0" y="0"/>
            <a:chExt cx="812800" cy="711200"/>
          </a:xfrm>
        </p:grpSpPr>
        <p:sp>
          <p:nvSpPr>
            <p:cNvPr id="8" name="Freeform 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9" name="TextBox 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0" name="Freeform 10"/>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11" name="TextBox 11"/>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12" name="TextBox 12"/>
          <p:cNvSpPr txBox="1"/>
          <p:nvPr/>
        </p:nvSpPr>
        <p:spPr>
          <a:xfrm>
            <a:off x="651719" y="3027609"/>
            <a:ext cx="14626934" cy="431482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Times New Roman"/>
              </a:rPr>
              <a:t>Enhancing Data Leakage Prevention (DLP) with Key Components.</a:t>
            </a:r>
          </a:p>
          <a:p>
            <a:pPr>
              <a:lnSpc>
                <a:spcPts val="4200"/>
              </a:lnSpc>
            </a:pPr>
            <a:endParaRPr lang="en-US" sz="3000">
              <a:solidFill>
                <a:srgbClr val="000000"/>
              </a:solidFill>
              <a:latin typeface="Times New Roman"/>
            </a:endParaRPr>
          </a:p>
          <a:p>
            <a:pPr marL="647700" lvl="1" indent="-323850">
              <a:lnSpc>
                <a:spcPts val="4200"/>
              </a:lnSpc>
              <a:buFont typeface="Arial"/>
              <a:buChar char="•"/>
            </a:pPr>
            <a:r>
              <a:rPr lang="en-US" sz="3000">
                <a:solidFill>
                  <a:srgbClr val="000000"/>
                </a:solidFill>
                <a:latin typeface="Times New Roman"/>
              </a:rPr>
              <a:t>Proactive Protection against Data Breaches.</a:t>
            </a:r>
          </a:p>
          <a:p>
            <a:pPr>
              <a:lnSpc>
                <a:spcPts val="4200"/>
              </a:lnSpc>
            </a:pPr>
            <a:endParaRPr lang="en-US" sz="3000">
              <a:solidFill>
                <a:srgbClr val="000000"/>
              </a:solidFill>
              <a:latin typeface="Times New Roman"/>
            </a:endParaRPr>
          </a:p>
          <a:p>
            <a:pPr marL="647700" lvl="1" indent="-323850">
              <a:lnSpc>
                <a:spcPts val="4200"/>
              </a:lnSpc>
              <a:buFont typeface="Arial"/>
              <a:buChar char="•"/>
            </a:pPr>
            <a:r>
              <a:rPr lang="en-US" sz="3000">
                <a:solidFill>
                  <a:srgbClr val="000000"/>
                </a:solidFill>
                <a:latin typeface="Times New Roman"/>
              </a:rPr>
              <a:t>Used advanced technologies like Natural Language Processing (NLP) and Machine Learning to accomplish its objectives.</a:t>
            </a:r>
          </a:p>
          <a:p>
            <a:pPr>
              <a:lnSpc>
                <a:spcPts val="4200"/>
              </a:lnSpc>
            </a:pPr>
            <a:endParaRPr lang="en-US" sz="3000">
              <a:solidFill>
                <a:srgbClr val="000000"/>
              </a:solidFill>
              <a:latin typeface="Times New Roman"/>
            </a:endParaRPr>
          </a:p>
          <a:p>
            <a:pPr marL="647700" lvl="1" indent="-323850">
              <a:lnSpc>
                <a:spcPts val="4200"/>
              </a:lnSpc>
              <a:buFont typeface="Arial"/>
              <a:buChar char="•"/>
            </a:pPr>
            <a:r>
              <a:rPr lang="en-US" sz="3000">
                <a:solidFill>
                  <a:srgbClr val="000000"/>
                </a:solidFill>
                <a:latin typeface="Times New Roman"/>
              </a:rPr>
              <a:t>Optimizing User Experience and Response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5943291" y="7774589"/>
            <a:ext cx="2020733" cy="1768142"/>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59411" y="8670103"/>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12" name="Freeform 12"/>
          <p:cNvSpPr/>
          <p:nvPr/>
        </p:nvSpPr>
        <p:spPr>
          <a:xfrm>
            <a:off x="2249007" y="1999186"/>
            <a:ext cx="4881016" cy="6871481"/>
          </a:xfrm>
          <a:custGeom>
            <a:avLst/>
            <a:gdLst/>
            <a:ahLst/>
            <a:cxnLst/>
            <a:rect l="l" t="t" r="r" b="b"/>
            <a:pathLst>
              <a:path w="4881016" h="6871481">
                <a:moveTo>
                  <a:pt x="0" y="0"/>
                </a:moveTo>
                <a:lnTo>
                  <a:pt x="4881016" y="0"/>
                </a:lnTo>
                <a:lnTo>
                  <a:pt x="4881016" y="6871481"/>
                </a:lnTo>
                <a:lnTo>
                  <a:pt x="0" y="6871481"/>
                </a:lnTo>
                <a:lnTo>
                  <a:pt x="0" y="0"/>
                </a:lnTo>
                <a:close/>
              </a:path>
            </a:pathLst>
          </a:custGeom>
          <a:blipFill>
            <a:blip r:embed="rId3"/>
            <a:stretch>
              <a:fillRect r="-4753"/>
            </a:stretch>
          </a:blipFill>
        </p:spPr>
        <p:txBody>
          <a:bodyPr/>
          <a:lstStyle/>
          <a:p>
            <a:endParaRPr lang="en-US"/>
          </a:p>
        </p:txBody>
      </p:sp>
      <p:sp>
        <p:nvSpPr>
          <p:cNvPr id="13" name="Freeform 13"/>
          <p:cNvSpPr/>
          <p:nvPr/>
        </p:nvSpPr>
        <p:spPr>
          <a:xfrm>
            <a:off x="9709655" y="1999186"/>
            <a:ext cx="5386033" cy="6871481"/>
          </a:xfrm>
          <a:custGeom>
            <a:avLst/>
            <a:gdLst/>
            <a:ahLst/>
            <a:cxnLst/>
            <a:rect l="l" t="t" r="r" b="b"/>
            <a:pathLst>
              <a:path w="5386033" h="6871481">
                <a:moveTo>
                  <a:pt x="0" y="0"/>
                </a:moveTo>
                <a:lnTo>
                  <a:pt x="5386033" y="0"/>
                </a:lnTo>
                <a:lnTo>
                  <a:pt x="5386033" y="6871481"/>
                </a:lnTo>
                <a:lnTo>
                  <a:pt x="0" y="6871481"/>
                </a:lnTo>
                <a:lnTo>
                  <a:pt x="0" y="0"/>
                </a:lnTo>
                <a:close/>
              </a:path>
            </a:pathLst>
          </a:custGeom>
          <a:blipFill>
            <a:blip r:embed="rId4"/>
            <a:stretch>
              <a:fillRect r="-7462"/>
            </a:stretch>
          </a:blipFill>
        </p:spPr>
        <p:txBody>
          <a:bodyPr/>
          <a:lstStyle/>
          <a:p>
            <a:endParaRPr lang="en-US"/>
          </a:p>
        </p:txBody>
      </p:sp>
      <p:sp>
        <p:nvSpPr>
          <p:cNvPr id="14" name="TextBox 14"/>
          <p:cNvSpPr txBox="1"/>
          <p:nvPr/>
        </p:nvSpPr>
        <p:spPr>
          <a:xfrm>
            <a:off x="1028700" y="745241"/>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DATASET</a:t>
            </a:r>
          </a:p>
        </p:txBody>
      </p:sp>
      <p:sp>
        <p:nvSpPr>
          <p:cNvPr id="15" name="TextBox 15"/>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16" name="TextBox 16"/>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IT20650902  | Ahamed RR  |  TMP-2023-24-082</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5943291" y="7774589"/>
            <a:ext cx="2020733" cy="1768142"/>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59411" y="8670103"/>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grpSp>
        <p:nvGrpSpPr>
          <p:cNvPr id="12" name="Group 12"/>
          <p:cNvGrpSpPr/>
          <p:nvPr/>
        </p:nvGrpSpPr>
        <p:grpSpPr>
          <a:xfrm>
            <a:off x="-4871933" y="-2900923"/>
            <a:ext cx="5622271" cy="4919487"/>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4" name="TextBox 1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5" name="Group 15"/>
          <p:cNvGrpSpPr/>
          <p:nvPr/>
        </p:nvGrpSpPr>
        <p:grpSpPr>
          <a:xfrm rot="-10800000">
            <a:off x="-13079" y="250422"/>
            <a:ext cx="2020733" cy="1768142"/>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7" name="TextBox 1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8" name="Group 18"/>
          <p:cNvGrpSpPr/>
          <p:nvPr/>
        </p:nvGrpSpPr>
        <p:grpSpPr>
          <a:xfrm rot="-10800000">
            <a:off x="750338" y="0"/>
            <a:ext cx="997288" cy="872627"/>
            <a:chOff x="0" y="0"/>
            <a:chExt cx="812800" cy="711200"/>
          </a:xfrm>
        </p:grpSpPr>
        <p:sp>
          <p:nvSpPr>
            <p:cNvPr id="19" name="Freeform 1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0" name="TextBox 2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1" name="Group 21"/>
          <p:cNvGrpSpPr/>
          <p:nvPr/>
        </p:nvGrpSpPr>
        <p:grpSpPr>
          <a:xfrm>
            <a:off x="0" y="0"/>
            <a:ext cx="997288" cy="872627"/>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3" name="TextBox 2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4" name="Freeform 24"/>
          <p:cNvSpPr/>
          <p:nvPr/>
        </p:nvSpPr>
        <p:spPr>
          <a:xfrm>
            <a:off x="2043610" y="2012059"/>
            <a:ext cx="5943356" cy="6262882"/>
          </a:xfrm>
          <a:custGeom>
            <a:avLst/>
            <a:gdLst/>
            <a:ahLst/>
            <a:cxnLst/>
            <a:rect l="l" t="t" r="r" b="b"/>
            <a:pathLst>
              <a:path w="5943356" h="6262882">
                <a:moveTo>
                  <a:pt x="0" y="0"/>
                </a:moveTo>
                <a:lnTo>
                  <a:pt x="5943356" y="0"/>
                </a:lnTo>
                <a:lnTo>
                  <a:pt x="5943356" y="6262882"/>
                </a:lnTo>
                <a:lnTo>
                  <a:pt x="0" y="6262882"/>
                </a:lnTo>
                <a:lnTo>
                  <a:pt x="0" y="0"/>
                </a:lnTo>
                <a:close/>
              </a:path>
            </a:pathLst>
          </a:custGeom>
          <a:blipFill>
            <a:blip r:embed="rId3"/>
            <a:stretch>
              <a:fillRect r="-2417"/>
            </a:stretch>
          </a:blipFill>
        </p:spPr>
        <p:txBody>
          <a:bodyPr/>
          <a:lstStyle/>
          <a:p>
            <a:endParaRPr lang="en-US"/>
          </a:p>
        </p:txBody>
      </p:sp>
      <p:sp>
        <p:nvSpPr>
          <p:cNvPr id="25" name="Freeform 25"/>
          <p:cNvSpPr/>
          <p:nvPr/>
        </p:nvSpPr>
        <p:spPr>
          <a:xfrm>
            <a:off x="9536168" y="2018564"/>
            <a:ext cx="6119466" cy="6315870"/>
          </a:xfrm>
          <a:custGeom>
            <a:avLst/>
            <a:gdLst/>
            <a:ahLst/>
            <a:cxnLst/>
            <a:rect l="l" t="t" r="r" b="b"/>
            <a:pathLst>
              <a:path w="6119466" h="6315870">
                <a:moveTo>
                  <a:pt x="0" y="0"/>
                </a:moveTo>
                <a:lnTo>
                  <a:pt x="6119466" y="0"/>
                </a:lnTo>
                <a:lnTo>
                  <a:pt x="6119466" y="6315869"/>
                </a:lnTo>
                <a:lnTo>
                  <a:pt x="0" y="6315869"/>
                </a:lnTo>
                <a:lnTo>
                  <a:pt x="0" y="0"/>
                </a:lnTo>
                <a:close/>
              </a:path>
            </a:pathLst>
          </a:custGeom>
          <a:blipFill>
            <a:blip r:embed="rId4"/>
            <a:stretch>
              <a:fillRect r="-287"/>
            </a:stretch>
          </a:blipFill>
        </p:spPr>
        <p:txBody>
          <a:bodyPr/>
          <a:lstStyle/>
          <a:p>
            <a:endParaRPr lang="en-US"/>
          </a:p>
        </p:txBody>
      </p:sp>
      <p:sp>
        <p:nvSpPr>
          <p:cNvPr id="26" name="TextBox 26"/>
          <p:cNvSpPr txBox="1"/>
          <p:nvPr/>
        </p:nvSpPr>
        <p:spPr>
          <a:xfrm>
            <a:off x="5952235" y="486474"/>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CODE</a:t>
            </a:r>
          </a:p>
        </p:txBody>
      </p:sp>
      <p:sp>
        <p:nvSpPr>
          <p:cNvPr id="27" name="TextBox 27"/>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28" name="TextBox 28"/>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IT20650902  | Ahamed RR  |  TMP-2023-24-082</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574388"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6277009" y="689261"/>
            <a:ext cx="1700198" cy="1487673"/>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76885" y="1304307"/>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813603" y="3291267"/>
            <a:ext cx="8060081" cy="4891956"/>
          </a:xfrm>
          <a:custGeom>
            <a:avLst/>
            <a:gdLst/>
            <a:ahLst/>
            <a:cxnLst/>
            <a:rect l="l" t="t" r="r" b="b"/>
            <a:pathLst>
              <a:path w="8060081" h="4891956">
                <a:moveTo>
                  <a:pt x="0" y="0"/>
                </a:moveTo>
                <a:lnTo>
                  <a:pt x="8060081" y="0"/>
                </a:lnTo>
                <a:lnTo>
                  <a:pt x="8060081" y="4891956"/>
                </a:lnTo>
                <a:lnTo>
                  <a:pt x="0" y="4891956"/>
                </a:lnTo>
                <a:lnTo>
                  <a:pt x="0" y="0"/>
                </a:lnTo>
                <a:close/>
              </a:path>
            </a:pathLst>
          </a:custGeom>
          <a:blipFill>
            <a:blip r:embed="rId2"/>
            <a:stretch>
              <a:fillRect b="-2554"/>
            </a:stretch>
          </a:blipFill>
        </p:spPr>
        <p:txBody>
          <a:bodyPr/>
          <a:lstStyle/>
          <a:p>
            <a:endParaRPr lang="en-US"/>
          </a:p>
        </p:txBody>
      </p:sp>
      <p:sp>
        <p:nvSpPr>
          <p:cNvPr id="12" name="Freeform 12"/>
          <p:cNvSpPr/>
          <p:nvPr/>
        </p:nvSpPr>
        <p:spPr>
          <a:xfrm>
            <a:off x="9144000" y="4295663"/>
            <a:ext cx="8514545" cy="2883165"/>
          </a:xfrm>
          <a:custGeom>
            <a:avLst/>
            <a:gdLst/>
            <a:ahLst/>
            <a:cxnLst/>
            <a:rect l="l" t="t" r="r" b="b"/>
            <a:pathLst>
              <a:path w="8514545" h="2883165">
                <a:moveTo>
                  <a:pt x="0" y="0"/>
                </a:moveTo>
                <a:lnTo>
                  <a:pt x="8514545" y="0"/>
                </a:lnTo>
                <a:lnTo>
                  <a:pt x="8514545" y="2883165"/>
                </a:lnTo>
                <a:lnTo>
                  <a:pt x="0" y="2883165"/>
                </a:lnTo>
                <a:lnTo>
                  <a:pt x="0" y="0"/>
                </a:lnTo>
                <a:close/>
              </a:path>
            </a:pathLst>
          </a:custGeom>
          <a:blipFill>
            <a:blip r:embed="rId3"/>
            <a:stretch>
              <a:fillRect r="-47088" b="-2852"/>
            </a:stretch>
          </a:blipFill>
        </p:spPr>
        <p:txBody>
          <a:bodyPr/>
          <a:lstStyle/>
          <a:p>
            <a:endParaRPr lang="en-US"/>
          </a:p>
        </p:txBody>
      </p:sp>
      <p:sp>
        <p:nvSpPr>
          <p:cNvPr id="13" name="Freeform 13"/>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4"/>
            <a:stretch>
              <a:fillRect/>
            </a:stretch>
          </a:blipFill>
        </p:spPr>
        <p:txBody>
          <a:bodyPr/>
          <a:lstStyle/>
          <a:p>
            <a:endParaRPr lang="en-US"/>
          </a:p>
        </p:txBody>
      </p:sp>
      <p:sp>
        <p:nvSpPr>
          <p:cNvPr id="14" name="TextBox 14"/>
          <p:cNvSpPr txBox="1"/>
          <p:nvPr/>
        </p:nvSpPr>
        <p:spPr>
          <a:xfrm>
            <a:off x="1028700" y="745241"/>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OUTCOME</a:t>
            </a:r>
          </a:p>
        </p:txBody>
      </p:sp>
      <p:sp>
        <p:nvSpPr>
          <p:cNvPr id="15" name="TextBox 15"/>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16" name="TextBox 16"/>
          <p:cNvSpPr txBox="1"/>
          <p:nvPr/>
        </p:nvSpPr>
        <p:spPr>
          <a:xfrm>
            <a:off x="7425066" y="2205205"/>
            <a:ext cx="2897237" cy="561975"/>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Times New Roman"/>
              </a:rPr>
              <a:t>Legitimate Email </a:t>
            </a:r>
          </a:p>
        </p:txBody>
      </p:sp>
      <p:sp>
        <p:nvSpPr>
          <p:cNvPr id="17" name="TextBox 17"/>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IT20650902  | Ahamed RR  |  TMP-2023-24-082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574388"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6277009" y="689261"/>
            <a:ext cx="1700198" cy="1487673"/>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76885" y="1304307"/>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8552396" y="4350082"/>
            <a:ext cx="9424810" cy="2461583"/>
          </a:xfrm>
          <a:custGeom>
            <a:avLst/>
            <a:gdLst/>
            <a:ahLst/>
            <a:cxnLst/>
            <a:rect l="l" t="t" r="r" b="b"/>
            <a:pathLst>
              <a:path w="9424810" h="2461583">
                <a:moveTo>
                  <a:pt x="0" y="0"/>
                </a:moveTo>
                <a:lnTo>
                  <a:pt x="9424811" y="0"/>
                </a:lnTo>
                <a:lnTo>
                  <a:pt x="9424811" y="2461584"/>
                </a:lnTo>
                <a:lnTo>
                  <a:pt x="0" y="2461584"/>
                </a:lnTo>
                <a:lnTo>
                  <a:pt x="0" y="0"/>
                </a:lnTo>
                <a:close/>
              </a:path>
            </a:pathLst>
          </a:custGeom>
          <a:blipFill>
            <a:blip r:embed="rId2"/>
            <a:stretch>
              <a:fillRect l="-62" r="-43307" b="-26057"/>
            </a:stretch>
          </a:blipFill>
        </p:spPr>
        <p:txBody>
          <a:bodyPr/>
          <a:lstStyle/>
          <a:p>
            <a:endParaRPr lang="en-US"/>
          </a:p>
        </p:txBody>
      </p:sp>
      <p:sp>
        <p:nvSpPr>
          <p:cNvPr id="12" name="Freeform 12"/>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3"/>
            <a:stretch>
              <a:fillRect/>
            </a:stretch>
          </a:blipFill>
        </p:spPr>
        <p:txBody>
          <a:bodyPr/>
          <a:lstStyle/>
          <a:p>
            <a:endParaRPr lang="en-US"/>
          </a:p>
        </p:txBody>
      </p:sp>
      <p:sp>
        <p:nvSpPr>
          <p:cNvPr id="13" name="Freeform 13"/>
          <p:cNvSpPr/>
          <p:nvPr/>
        </p:nvSpPr>
        <p:spPr>
          <a:xfrm>
            <a:off x="778812" y="3510930"/>
            <a:ext cx="7403778" cy="4592514"/>
          </a:xfrm>
          <a:custGeom>
            <a:avLst/>
            <a:gdLst/>
            <a:ahLst/>
            <a:cxnLst/>
            <a:rect l="l" t="t" r="r" b="b"/>
            <a:pathLst>
              <a:path w="7403778" h="4592514">
                <a:moveTo>
                  <a:pt x="0" y="0"/>
                </a:moveTo>
                <a:lnTo>
                  <a:pt x="7403778" y="0"/>
                </a:lnTo>
                <a:lnTo>
                  <a:pt x="7403778" y="4592514"/>
                </a:lnTo>
                <a:lnTo>
                  <a:pt x="0" y="4592514"/>
                </a:lnTo>
                <a:lnTo>
                  <a:pt x="0" y="0"/>
                </a:lnTo>
                <a:close/>
              </a:path>
            </a:pathLst>
          </a:custGeom>
          <a:blipFill>
            <a:blip r:embed="rId4"/>
            <a:stretch>
              <a:fillRect t="-1314" r="-2693" b="-408"/>
            </a:stretch>
          </a:blipFill>
        </p:spPr>
        <p:txBody>
          <a:bodyPr/>
          <a:lstStyle/>
          <a:p>
            <a:endParaRPr lang="en-US"/>
          </a:p>
        </p:txBody>
      </p:sp>
      <p:sp>
        <p:nvSpPr>
          <p:cNvPr id="14" name="TextBox 14"/>
          <p:cNvSpPr txBox="1"/>
          <p:nvPr/>
        </p:nvSpPr>
        <p:spPr>
          <a:xfrm>
            <a:off x="1028700" y="745241"/>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OUTCOME</a:t>
            </a:r>
          </a:p>
        </p:txBody>
      </p:sp>
      <p:sp>
        <p:nvSpPr>
          <p:cNvPr id="15" name="TextBox 15"/>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16" name="TextBox 16"/>
          <p:cNvSpPr txBox="1"/>
          <p:nvPr/>
        </p:nvSpPr>
        <p:spPr>
          <a:xfrm>
            <a:off x="6902892" y="1971756"/>
            <a:ext cx="2559397" cy="561975"/>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Times New Roman"/>
              </a:rPr>
              <a:t>Phishing Email </a:t>
            </a:r>
          </a:p>
        </p:txBody>
      </p:sp>
      <p:sp>
        <p:nvSpPr>
          <p:cNvPr id="17" name="TextBox 17"/>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IT20650902  | Ahamed RR  |  TMP-2023-24-082</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307666" y="6066951"/>
            <a:ext cx="7672669"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3" name="Group 3"/>
          <p:cNvGrpSpPr/>
          <p:nvPr/>
        </p:nvGrpSpPr>
        <p:grpSpPr>
          <a:xfrm rot="-10800000">
            <a:off x="-3067113" y="-179028"/>
            <a:ext cx="6103845" cy="5340865"/>
            <a:chOff x="0" y="0"/>
            <a:chExt cx="812800" cy="711200"/>
          </a:xfrm>
        </p:grpSpPr>
        <p:sp>
          <p:nvSpPr>
            <p:cNvPr id="4" name="Freeform 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5" name="TextBox 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a:off x="16721430" y="701820"/>
            <a:ext cx="3114134" cy="2724867"/>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US"/>
            </a:p>
          </p:txBody>
        </p:sp>
        <p:sp>
          <p:nvSpPr>
            <p:cNvPr id="8" name="TextBox 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9" name="Group 9"/>
          <p:cNvGrpSpPr/>
          <p:nvPr/>
        </p:nvGrpSpPr>
        <p:grpSpPr>
          <a:xfrm rot="-10800000">
            <a:off x="16721430" y="3347730"/>
            <a:ext cx="3085910" cy="2700171"/>
            <a:chOff x="0" y="0"/>
            <a:chExt cx="812800" cy="711200"/>
          </a:xfrm>
        </p:grpSpPr>
        <p:sp>
          <p:nvSpPr>
            <p:cNvPr id="10" name="Freeform 1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1" name="TextBox 1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2" name="Group 12"/>
          <p:cNvGrpSpPr/>
          <p:nvPr/>
        </p:nvGrpSpPr>
        <p:grpSpPr>
          <a:xfrm rot="-10800000">
            <a:off x="14700697" y="-109596"/>
            <a:ext cx="4041467" cy="3536283"/>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4" name="TextBox 1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5" name="Group 15"/>
          <p:cNvGrpSpPr/>
          <p:nvPr/>
        </p:nvGrpSpPr>
        <p:grpSpPr>
          <a:xfrm>
            <a:off x="844545" y="701820"/>
            <a:ext cx="2020733" cy="1768142"/>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7" name="TextBox 1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8" name="Group 18"/>
          <p:cNvGrpSpPr/>
          <p:nvPr/>
        </p:nvGrpSpPr>
        <p:grpSpPr>
          <a:xfrm rot="-10800000">
            <a:off x="15255224" y="7980148"/>
            <a:ext cx="2020733" cy="1768142"/>
            <a:chOff x="0" y="0"/>
            <a:chExt cx="812800" cy="711200"/>
          </a:xfrm>
        </p:grpSpPr>
        <p:sp>
          <p:nvSpPr>
            <p:cNvPr id="19" name="Freeform 1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20" name="TextBox 2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1" name="Group 21"/>
          <p:cNvGrpSpPr/>
          <p:nvPr/>
        </p:nvGrpSpPr>
        <p:grpSpPr>
          <a:xfrm rot="-10800000">
            <a:off x="2039445" y="716487"/>
            <a:ext cx="997288" cy="872627"/>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3" name="TextBox 2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4" name="Group 24"/>
          <p:cNvGrpSpPr/>
          <p:nvPr/>
        </p:nvGrpSpPr>
        <p:grpSpPr>
          <a:xfrm>
            <a:off x="15171344" y="8875662"/>
            <a:ext cx="997288" cy="872627"/>
            <a:chOff x="0" y="0"/>
            <a:chExt cx="812800" cy="711200"/>
          </a:xfrm>
        </p:grpSpPr>
        <p:sp>
          <p:nvSpPr>
            <p:cNvPr id="25" name="Freeform 2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6" name="TextBox 2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7" name="TextBox 27"/>
          <p:cNvSpPr txBox="1"/>
          <p:nvPr/>
        </p:nvSpPr>
        <p:spPr>
          <a:xfrm>
            <a:off x="7838756" y="4792609"/>
            <a:ext cx="2610488"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DEMO</a:t>
            </a:r>
          </a:p>
        </p:txBody>
      </p:sp>
      <p:sp>
        <p:nvSpPr>
          <p:cNvPr id="28" name="Freeform 28"/>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29" name="TextBox 29"/>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30" name="TextBox 30"/>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IT20650902  | Ahamed RR  |  TMP-2023-24-082</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574388"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6277009" y="689261"/>
            <a:ext cx="1700198" cy="1487673"/>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76885" y="1304307"/>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12" name="TextBox 12"/>
          <p:cNvSpPr txBox="1"/>
          <p:nvPr/>
        </p:nvSpPr>
        <p:spPr>
          <a:xfrm>
            <a:off x="1028700" y="745241"/>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REFERENCES</a:t>
            </a:r>
          </a:p>
        </p:txBody>
      </p:sp>
      <p:sp>
        <p:nvSpPr>
          <p:cNvPr id="13" name="TextBox 13"/>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IT20650902  | Ahamed RR  |  TMP-2023-24-082</a:t>
            </a:r>
          </a:p>
        </p:txBody>
      </p:sp>
      <p:sp>
        <p:nvSpPr>
          <p:cNvPr id="14" name="TextBox 14"/>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15" name="TextBox 15"/>
          <p:cNvSpPr txBox="1"/>
          <p:nvPr/>
        </p:nvSpPr>
        <p:spPr>
          <a:xfrm>
            <a:off x="1658114" y="2193678"/>
            <a:ext cx="14618894" cy="6981650"/>
          </a:xfrm>
          <a:prstGeom prst="rect">
            <a:avLst/>
          </a:prstGeom>
        </p:spPr>
        <p:txBody>
          <a:bodyPr lIns="0" tIns="0" rIns="0" bIns="0" rtlCol="0" anchor="t">
            <a:spAutoFit/>
          </a:bodyPr>
          <a:lstStyle/>
          <a:p>
            <a:pPr algn="just">
              <a:lnSpc>
                <a:spcPts val="3229"/>
              </a:lnSpc>
            </a:pPr>
            <a:r>
              <a:rPr lang="en-US" sz="2306">
                <a:solidFill>
                  <a:srgbClr val="000000"/>
                </a:solidFill>
                <a:latin typeface="Times New Roman"/>
              </a:rPr>
              <a:t>[1] Rian Sh. Al-Yozbaky, Mafaz Alanezi, "Detection and Analyzing Phishing Emails Using NLP Techniques," 2023. </a:t>
            </a:r>
          </a:p>
          <a:p>
            <a:pPr algn="just">
              <a:lnSpc>
                <a:spcPts val="3229"/>
              </a:lnSpc>
            </a:pPr>
            <a:endParaRPr lang="en-US" sz="2306">
              <a:solidFill>
                <a:srgbClr val="000000"/>
              </a:solidFill>
              <a:latin typeface="Times New Roman"/>
            </a:endParaRPr>
          </a:p>
          <a:p>
            <a:pPr algn="just">
              <a:lnSpc>
                <a:spcPts val="3229"/>
              </a:lnSpc>
            </a:pPr>
            <a:r>
              <a:rPr lang="en-US" sz="2306">
                <a:solidFill>
                  <a:srgbClr val="000000"/>
                </a:solidFill>
                <a:latin typeface="Times New Roman"/>
              </a:rPr>
              <a:t>[2]  Tianrui Peng, Ian G. Harris, Yuki Sawa, "Detecting Phishing Attacks Using Natural Language Processing and Machine Learning," 2018. </a:t>
            </a:r>
          </a:p>
          <a:p>
            <a:pPr algn="just">
              <a:lnSpc>
                <a:spcPts val="3229"/>
              </a:lnSpc>
            </a:pPr>
            <a:endParaRPr lang="en-US" sz="2306">
              <a:solidFill>
                <a:srgbClr val="000000"/>
              </a:solidFill>
              <a:latin typeface="Times New Roman"/>
            </a:endParaRPr>
          </a:p>
          <a:p>
            <a:pPr algn="just">
              <a:lnSpc>
                <a:spcPts val="3229"/>
              </a:lnSpc>
            </a:pPr>
            <a:r>
              <a:rPr lang="en-US" sz="2306">
                <a:solidFill>
                  <a:srgbClr val="000000"/>
                </a:solidFill>
                <a:latin typeface="Times New Roman"/>
              </a:rPr>
              <a:t>[3]  Chunduru Anilkumar, Aravind Karrothu, Nandam Sri Mouli, Chaduvula Bhanu Tej, "Recognition and Processing of phishing Emails Using NLP: A Survey," 2023.</a:t>
            </a:r>
          </a:p>
          <a:p>
            <a:pPr algn="just">
              <a:lnSpc>
                <a:spcPts val="3229"/>
              </a:lnSpc>
            </a:pPr>
            <a:r>
              <a:rPr lang="en-US" sz="2306">
                <a:solidFill>
                  <a:srgbClr val="000000"/>
                </a:solidFill>
                <a:latin typeface="Times New Roman"/>
              </a:rPr>
              <a:t> </a:t>
            </a:r>
          </a:p>
          <a:p>
            <a:pPr algn="just">
              <a:lnSpc>
                <a:spcPts val="3229"/>
              </a:lnSpc>
            </a:pPr>
            <a:r>
              <a:rPr lang="en-US" sz="2306">
                <a:solidFill>
                  <a:srgbClr val="000000"/>
                </a:solidFill>
                <a:latin typeface="Times New Roman"/>
              </a:rPr>
              <a:t>[4]  Rakesh Verma1, Narasimha Shashidhar2, and Nabil Hossain , "Detecting Phishing Emails the Natural," in IEEE, 2012. </a:t>
            </a:r>
          </a:p>
          <a:p>
            <a:pPr algn="just">
              <a:lnSpc>
                <a:spcPts val="3229"/>
              </a:lnSpc>
            </a:pPr>
            <a:endParaRPr lang="en-US" sz="2306">
              <a:solidFill>
                <a:srgbClr val="000000"/>
              </a:solidFill>
              <a:latin typeface="Times New Roman"/>
            </a:endParaRPr>
          </a:p>
          <a:p>
            <a:pPr algn="just">
              <a:lnSpc>
                <a:spcPts val="3229"/>
              </a:lnSpc>
            </a:pPr>
            <a:r>
              <a:rPr lang="en-US" sz="2306">
                <a:solidFill>
                  <a:srgbClr val="000000"/>
                </a:solidFill>
                <a:latin typeface="Times New Roman"/>
              </a:rPr>
              <a:t>[5]  SAID SALLOUM ,TAREK GABER, SUNIL VADERA, KHALED SHAALAN, "A Systematic Literature Review on Phishing Email Detection Using Natural Language Processing Techniques," in IEEE, 2022. </a:t>
            </a:r>
          </a:p>
          <a:p>
            <a:pPr algn="just">
              <a:lnSpc>
                <a:spcPts val="3229"/>
              </a:lnSpc>
            </a:pPr>
            <a:endParaRPr lang="en-US" sz="2306">
              <a:solidFill>
                <a:srgbClr val="000000"/>
              </a:solidFill>
              <a:latin typeface="Times New Roman"/>
            </a:endParaRPr>
          </a:p>
          <a:p>
            <a:pPr algn="just">
              <a:lnSpc>
                <a:spcPts val="3229"/>
              </a:lnSpc>
            </a:pPr>
            <a:r>
              <a:rPr lang="en-US" sz="2306">
                <a:solidFill>
                  <a:srgbClr val="000000"/>
                </a:solidFill>
                <a:latin typeface="Times New Roman"/>
              </a:rPr>
              <a:t>[6]  Said Sallouma*, Tarek Gabera,b, Sunil Vaderaa, "Phishing Email Detection Using Natural Language Processing Techniques: A Literature Survey," in IEEE, 2021. </a:t>
            </a:r>
          </a:p>
          <a:p>
            <a:pPr algn="ctr">
              <a:lnSpc>
                <a:spcPts val="3089"/>
              </a:lnSpc>
              <a:spcBef>
                <a:spcPct val="0"/>
              </a:spcBef>
            </a:pPr>
            <a:endParaRPr lang="en-US" sz="2306">
              <a:solidFill>
                <a:srgbClr val="000000"/>
              </a:solidFill>
              <a:latin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2994217" y="-634399"/>
            <a:ext cx="5622271" cy="4919487"/>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rot="-10800000">
            <a:off x="15943291" y="7774589"/>
            <a:ext cx="2020733" cy="1768142"/>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rot="-10800000">
            <a:off x="734936" y="802545"/>
            <a:ext cx="2020733" cy="1768142"/>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3" name="TextBox 1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15859411" y="8670103"/>
            <a:ext cx="997288" cy="872627"/>
            <a:chOff x="0" y="0"/>
            <a:chExt cx="812800" cy="711200"/>
          </a:xfrm>
        </p:grpSpPr>
        <p:sp>
          <p:nvSpPr>
            <p:cNvPr id="15" name="Freeform 1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6" name="TextBox 1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657671" y="1740498"/>
            <a:ext cx="997288" cy="872627"/>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9" name="TextBox 1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0" name="Freeform 20"/>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grpSp>
        <p:nvGrpSpPr>
          <p:cNvPr id="21" name="Group 21"/>
          <p:cNvGrpSpPr/>
          <p:nvPr/>
        </p:nvGrpSpPr>
        <p:grpSpPr>
          <a:xfrm>
            <a:off x="7913382" y="3600450"/>
            <a:ext cx="2461236" cy="3066573"/>
            <a:chOff x="0" y="0"/>
            <a:chExt cx="648227" cy="807657"/>
          </a:xfrm>
        </p:grpSpPr>
        <p:sp>
          <p:nvSpPr>
            <p:cNvPr id="22" name="Freeform 22"/>
            <p:cNvSpPr/>
            <p:nvPr/>
          </p:nvSpPr>
          <p:spPr>
            <a:xfrm>
              <a:off x="0" y="0"/>
              <a:ext cx="648227" cy="807657"/>
            </a:xfrm>
            <a:custGeom>
              <a:avLst/>
              <a:gdLst/>
              <a:ahLst/>
              <a:cxnLst/>
              <a:rect l="l" t="t" r="r" b="b"/>
              <a:pathLst>
                <a:path w="648227" h="807657">
                  <a:moveTo>
                    <a:pt x="0" y="0"/>
                  </a:moveTo>
                  <a:lnTo>
                    <a:pt x="648227" y="0"/>
                  </a:lnTo>
                  <a:lnTo>
                    <a:pt x="648227" y="807657"/>
                  </a:lnTo>
                  <a:lnTo>
                    <a:pt x="0" y="807657"/>
                  </a:lnTo>
                  <a:close/>
                </a:path>
              </a:pathLst>
            </a:custGeom>
            <a:solidFill>
              <a:srgbClr val="1255B6"/>
            </a:solidFill>
          </p:spPr>
          <p:txBody>
            <a:bodyPr/>
            <a:lstStyle/>
            <a:p>
              <a:endParaRPr lang="en-US"/>
            </a:p>
          </p:txBody>
        </p:sp>
        <p:sp>
          <p:nvSpPr>
            <p:cNvPr id="23" name="TextBox 23"/>
            <p:cNvSpPr txBox="1"/>
            <p:nvPr/>
          </p:nvSpPr>
          <p:spPr>
            <a:xfrm>
              <a:off x="0" y="-76200"/>
              <a:ext cx="648227" cy="883857"/>
            </a:xfrm>
            <a:prstGeom prst="rect">
              <a:avLst/>
            </a:prstGeom>
          </p:spPr>
          <p:txBody>
            <a:bodyPr lIns="50800" tIns="50800" rIns="50800" bIns="50800" rtlCol="0" anchor="ctr"/>
            <a:lstStyle/>
            <a:p>
              <a:pPr algn="ctr">
                <a:lnSpc>
                  <a:spcPts val="3639"/>
                </a:lnSpc>
              </a:pPr>
              <a:endParaRPr/>
            </a:p>
          </p:txBody>
        </p:sp>
      </p:grpSp>
      <p:sp>
        <p:nvSpPr>
          <p:cNvPr id="24" name="Freeform 24"/>
          <p:cNvSpPr/>
          <p:nvPr/>
        </p:nvSpPr>
        <p:spPr>
          <a:xfrm>
            <a:off x="8090825" y="3759480"/>
            <a:ext cx="2106350" cy="2718004"/>
          </a:xfrm>
          <a:custGeom>
            <a:avLst/>
            <a:gdLst/>
            <a:ahLst/>
            <a:cxnLst/>
            <a:rect l="l" t="t" r="r" b="b"/>
            <a:pathLst>
              <a:path w="2106350" h="2718004">
                <a:moveTo>
                  <a:pt x="0" y="0"/>
                </a:moveTo>
                <a:lnTo>
                  <a:pt x="2106350" y="0"/>
                </a:lnTo>
                <a:lnTo>
                  <a:pt x="2106350" y="2718004"/>
                </a:lnTo>
                <a:lnTo>
                  <a:pt x="0" y="2718004"/>
                </a:lnTo>
                <a:lnTo>
                  <a:pt x="0" y="0"/>
                </a:lnTo>
                <a:close/>
              </a:path>
            </a:pathLst>
          </a:custGeom>
          <a:blipFill>
            <a:blip r:embed="rId3"/>
            <a:stretch>
              <a:fillRect l="-14090" r="-14090"/>
            </a:stretch>
          </a:blipFill>
        </p:spPr>
        <p:txBody>
          <a:bodyPr/>
          <a:lstStyle/>
          <a:p>
            <a:endParaRPr lang="en-US"/>
          </a:p>
        </p:txBody>
      </p:sp>
      <p:sp>
        <p:nvSpPr>
          <p:cNvPr id="25" name="TextBox 25"/>
          <p:cNvSpPr txBox="1"/>
          <p:nvPr/>
        </p:nvSpPr>
        <p:spPr>
          <a:xfrm>
            <a:off x="3917863" y="942975"/>
            <a:ext cx="12440193" cy="1443995"/>
          </a:xfrm>
          <a:prstGeom prst="rect">
            <a:avLst/>
          </a:prstGeom>
        </p:spPr>
        <p:txBody>
          <a:bodyPr lIns="0" tIns="0" rIns="0" bIns="0" rtlCol="0" anchor="t">
            <a:spAutoFit/>
          </a:bodyPr>
          <a:lstStyle/>
          <a:p>
            <a:pPr algn="ctr">
              <a:lnSpc>
                <a:spcPts val="5359"/>
              </a:lnSpc>
            </a:pPr>
            <a:r>
              <a:rPr lang="en-US" sz="4503">
                <a:solidFill>
                  <a:srgbClr val="000000"/>
                </a:solidFill>
                <a:latin typeface="Times New Roman Bold"/>
              </a:rPr>
              <a:t>UTILIZING NLP TECHNIQUES FOR CONTENT ANALYSIS IN EMAIL SYSTEMS </a:t>
            </a:r>
          </a:p>
        </p:txBody>
      </p:sp>
      <p:sp>
        <p:nvSpPr>
          <p:cNvPr id="26" name="TextBox 26"/>
          <p:cNvSpPr txBox="1"/>
          <p:nvPr/>
        </p:nvSpPr>
        <p:spPr>
          <a:xfrm>
            <a:off x="4603798" y="7048984"/>
            <a:ext cx="9157257" cy="992541"/>
          </a:xfrm>
          <a:prstGeom prst="rect">
            <a:avLst/>
          </a:prstGeom>
        </p:spPr>
        <p:txBody>
          <a:bodyPr lIns="0" tIns="0" rIns="0" bIns="0" rtlCol="0" anchor="t">
            <a:spAutoFit/>
          </a:bodyPr>
          <a:lstStyle/>
          <a:p>
            <a:pPr algn="ctr">
              <a:lnSpc>
                <a:spcPts val="7768"/>
              </a:lnSpc>
            </a:pPr>
            <a:r>
              <a:rPr lang="en-US" sz="5548">
                <a:solidFill>
                  <a:srgbClr val="000000"/>
                </a:solidFill>
                <a:latin typeface="Poppins Bold"/>
              </a:rPr>
              <a:t>FAYAS ACM | IT20637828</a:t>
            </a:r>
          </a:p>
        </p:txBody>
      </p:sp>
      <p:sp>
        <p:nvSpPr>
          <p:cNvPr id="27" name="TextBox 27"/>
          <p:cNvSpPr txBox="1"/>
          <p:nvPr/>
        </p:nvSpPr>
        <p:spPr>
          <a:xfrm>
            <a:off x="6489639" y="8127147"/>
            <a:ext cx="5385575" cy="882051"/>
          </a:xfrm>
          <a:prstGeom prst="rect">
            <a:avLst/>
          </a:prstGeom>
        </p:spPr>
        <p:txBody>
          <a:bodyPr lIns="0" tIns="0" rIns="0" bIns="0" rtlCol="0" anchor="t">
            <a:spAutoFit/>
          </a:bodyPr>
          <a:lstStyle/>
          <a:p>
            <a:pPr algn="ctr">
              <a:lnSpc>
                <a:spcPts val="6508"/>
              </a:lnSpc>
            </a:pPr>
            <a:r>
              <a:rPr lang="en-US" sz="4648">
                <a:solidFill>
                  <a:srgbClr val="000000"/>
                </a:solidFill>
                <a:latin typeface="Times New Roman"/>
              </a:rPr>
              <a:t>CYBERSECURITY</a:t>
            </a:r>
          </a:p>
        </p:txBody>
      </p:sp>
      <p:sp>
        <p:nvSpPr>
          <p:cNvPr id="28" name="TextBox 28"/>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id="29" name="TextBox 29"/>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38428" y="-602202"/>
            <a:ext cx="9496910" cy="8161407"/>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255B6"/>
            </a:solidFill>
          </p:spPr>
          <p:txBody>
            <a:bodyPr/>
            <a:lstStyle/>
            <a:p>
              <a:endParaRPr lang="en-US"/>
            </a:p>
          </p:txBody>
        </p:sp>
        <p:sp>
          <p:nvSpPr>
            <p:cNvPr id="4" name="TextBox 4"/>
            <p:cNvSpPr txBox="1"/>
            <p:nvPr/>
          </p:nvSpPr>
          <p:spPr>
            <a:xfrm>
              <a:off x="114300" y="-76200"/>
              <a:ext cx="584200" cy="774700"/>
            </a:xfrm>
            <a:prstGeom prst="rect">
              <a:avLst/>
            </a:prstGeom>
          </p:spPr>
          <p:txBody>
            <a:bodyPr lIns="50800" tIns="50800" rIns="50800" bIns="50800" rtlCol="0" anchor="ctr"/>
            <a:lstStyle/>
            <a:p>
              <a:pPr algn="ctr">
                <a:lnSpc>
                  <a:spcPts val="3639"/>
                </a:lnSpc>
              </a:pPr>
              <a:endParaRPr/>
            </a:p>
          </p:txBody>
        </p:sp>
      </p:grpSp>
      <p:grpSp>
        <p:nvGrpSpPr>
          <p:cNvPr id="5" name="Group 5"/>
          <p:cNvGrpSpPr>
            <a:grpSpLocks noChangeAspect="1"/>
          </p:cNvGrpSpPr>
          <p:nvPr/>
        </p:nvGrpSpPr>
        <p:grpSpPr>
          <a:xfrm>
            <a:off x="11438428" y="-240836"/>
            <a:ext cx="8699022" cy="7532961"/>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t="-1142" b="-1142"/>
              </a:stretch>
            </a:blipFill>
          </p:spPr>
          <p:txBody>
            <a:bodyPr/>
            <a:lstStyle/>
            <a:p>
              <a:endParaRPr lang="en-US"/>
            </a:p>
          </p:txBody>
        </p:sp>
      </p:grpSp>
      <p:grpSp>
        <p:nvGrpSpPr>
          <p:cNvPr id="7" name="Group 7"/>
          <p:cNvGrpSpPr/>
          <p:nvPr/>
        </p:nvGrpSpPr>
        <p:grpSpPr>
          <a:xfrm>
            <a:off x="14616045" y="4406801"/>
            <a:ext cx="7343910" cy="6425921"/>
            <a:chOff x="0" y="0"/>
            <a:chExt cx="812800" cy="711200"/>
          </a:xfrm>
        </p:grpSpPr>
        <p:sp>
          <p:nvSpPr>
            <p:cNvPr id="8" name="Freeform 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9" name="TextBox 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0" name="Group 10"/>
          <p:cNvGrpSpPr/>
          <p:nvPr/>
        </p:nvGrpSpPr>
        <p:grpSpPr>
          <a:xfrm rot="-10800000">
            <a:off x="14885769" y="6779613"/>
            <a:ext cx="2639518" cy="2309578"/>
            <a:chOff x="0" y="0"/>
            <a:chExt cx="812800" cy="711200"/>
          </a:xfrm>
        </p:grpSpPr>
        <p:sp>
          <p:nvSpPr>
            <p:cNvPr id="11" name="Freeform 11"/>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2" name="TextBox 12"/>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3" name="Group 13"/>
          <p:cNvGrpSpPr/>
          <p:nvPr/>
        </p:nvGrpSpPr>
        <p:grpSpPr>
          <a:xfrm rot="-10800000">
            <a:off x="11645366" y="-126089"/>
            <a:ext cx="2639518" cy="2309578"/>
            <a:chOff x="0" y="0"/>
            <a:chExt cx="812800" cy="711200"/>
          </a:xfrm>
        </p:grpSpPr>
        <p:sp>
          <p:nvSpPr>
            <p:cNvPr id="14" name="Freeform 1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5" name="TextBox 1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6" name="Group 16"/>
          <p:cNvGrpSpPr/>
          <p:nvPr/>
        </p:nvGrpSpPr>
        <p:grpSpPr>
          <a:xfrm>
            <a:off x="14776204" y="7949350"/>
            <a:ext cx="1302675" cy="1139841"/>
            <a:chOff x="0" y="0"/>
            <a:chExt cx="812800" cy="711200"/>
          </a:xfrm>
        </p:grpSpPr>
        <p:sp>
          <p:nvSpPr>
            <p:cNvPr id="17" name="Freeform 1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8" name="TextBox 1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9" name="Group 19"/>
          <p:cNvGrpSpPr/>
          <p:nvPr/>
        </p:nvGrpSpPr>
        <p:grpSpPr>
          <a:xfrm>
            <a:off x="10994029" y="229857"/>
            <a:ext cx="1302675" cy="1139841"/>
            <a:chOff x="0" y="0"/>
            <a:chExt cx="812800" cy="711200"/>
          </a:xfrm>
        </p:grpSpPr>
        <p:sp>
          <p:nvSpPr>
            <p:cNvPr id="20" name="Freeform 2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1" name="TextBox 2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2" name="Freeform 22"/>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3"/>
            <a:stretch>
              <a:fillRect/>
            </a:stretch>
          </a:blipFill>
        </p:spPr>
        <p:txBody>
          <a:bodyPr/>
          <a:lstStyle/>
          <a:p>
            <a:endParaRPr lang="en-US"/>
          </a:p>
        </p:txBody>
      </p:sp>
      <p:sp>
        <p:nvSpPr>
          <p:cNvPr id="23" name="TextBox 23"/>
          <p:cNvSpPr txBox="1"/>
          <p:nvPr/>
        </p:nvSpPr>
        <p:spPr>
          <a:xfrm>
            <a:off x="132548" y="1497432"/>
            <a:ext cx="11962408" cy="969645"/>
          </a:xfrm>
          <a:prstGeom prst="rect">
            <a:avLst/>
          </a:prstGeom>
        </p:spPr>
        <p:txBody>
          <a:bodyPr lIns="0" tIns="0" rIns="0" bIns="0" rtlCol="0" anchor="t">
            <a:spAutoFit/>
          </a:bodyPr>
          <a:lstStyle/>
          <a:p>
            <a:pPr>
              <a:lnSpc>
                <a:spcPts val="7140"/>
              </a:lnSpc>
            </a:pPr>
            <a:r>
              <a:rPr lang="en-US" sz="6000">
                <a:solidFill>
                  <a:srgbClr val="000000"/>
                </a:solidFill>
                <a:latin typeface="Poppins Bold"/>
              </a:rPr>
              <a:t>INDUCTION AND BACKGROUND</a:t>
            </a:r>
          </a:p>
        </p:txBody>
      </p:sp>
      <p:sp>
        <p:nvSpPr>
          <p:cNvPr id="24" name="TextBox 24"/>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id="25" name="TextBox 25"/>
          <p:cNvSpPr txBox="1"/>
          <p:nvPr/>
        </p:nvSpPr>
        <p:spPr>
          <a:xfrm>
            <a:off x="0" y="2802954"/>
            <a:ext cx="11474880" cy="4614418"/>
          </a:xfrm>
          <a:prstGeom prst="rect">
            <a:avLst/>
          </a:prstGeom>
        </p:spPr>
        <p:txBody>
          <a:bodyPr lIns="0" tIns="0" rIns="0" bIns="0" rtlCol="0" anchor="t">
            <a:spAutoFit/>
          </a:bodyPr>
          <a:lstStyle/>
          <a:p>
            <a:pPr marL="734058" lvl="1" indent="-367029" algn="just">
              <a:lnSpc>
                <a:spcPts val="4045"/>
              </a:lnSpc>
              <a:buFont typeface="Arial"/>
              <a:buChar char="•"/>
            </a:pPr>
            <a:r>
              <a:rPr lang="en-US" sz="3399">
                <a:solidFill>
                  <a:srgbClr val="000000"/>
                </a:solidFill>
                <a:latin typeface="Times New Roman"/>
              </a:rPr>
              <a:t>Analysis and Identifying sensitive information in Email contents.</a:t>
            </a:r>
          </a:p>
          <a:p>
            <a:pPr algn="just">
              <a:lnSpc>
                <a:spcPts val="4045"/>
              </a:lnSpc>
            </a:pPr>
            <a:endParaRPr lang="en-US" sz="3399">
              <a:solidFill>
                <a:srgbClr val="000000"/>
              </a:solidFill>
              <a:latin typeface="Times New Roman"/>
            </a:endParaRPr>
          </a:p>
          <a:p>
            <a:pPr marL="734058" lvl="1" indent="-367029" algn="just">
              <a:lnSpc>
                <a:spcPts val="4045"/>
              </a:lnSpc>
              <a:buFont typeface="Arial"/>
              <a:buChar char="•"/>
            </a:pPr>
            <a:r>
              <a:rPr lang="en-US" sz="3399">
                <a:solidFill>
                  <a:srgbClr val="000000"/>
                </a:solidFill>
                <a:latin typeface="Times New Roman"/>
              </a:rPr>
              <a:t>Importance of Protecting Data from Unauthorized Access.</a:t>
            </a:r>
          </a:p>
          <a:p>
            <a:pPr algn="just">
              <a:lnSpc>
                <a:spcPts val="4045"/>
              </a:lnSpc>
            </a:pPr>
            <a:endParaRPr lang="en-US" sz="3399">
              <a:solidFill>
                <a:srgbClr val="000000"/>
              </a:solidFill>
              <a:latin typeface="Times New Roman"/>
            </a:endParaRPr>
          </a:p>
          <a:p>
            <a:pPr marL="734058" lvl="1" indent="-367029" algn="just">
              <a:lnSpc>
                <a:spcPts val="4045"/>
              </a:lnSpc>
              <a:buFont typeface="Arial"/>
              <a:buChar char="•"/>
            </a:pPr>
            <a:r>
              <a:rPr lang="en-US" sz="3399">
                <a:solidFill>
                  <a:srgbClr val="000000"/>
                </a:solidFill>
                <a:latin typeface="Times New Roman"/>
              </a:rPr>
              <a:t>NLP techniques offer a powerful way to extract sensitive information from Email contents.</a:t>
            </a:r>
          </a:p>
          <a:p>
            <a:pPr algn="just">
              <a:lnSpc>
                <a:spcPts val="4045"/>
              </a:lnSpc>
            </a:pPr>
            <a:endParaRPr lang="en-US" sz="3399">
              <a:solidFill>
                <a:srgbClr val="000000"/>
              </a:solidFill>
              <a:latin typeface="Times New Roman"/>
            </a:endParaRPr>
          </a:p>
        </p:txBody>
      </p:sp>
      <p:sp>
        <p:nvSpPr>
          <p:cNvPr id="26" name="TextBox 26"/>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5943291" y="7774589"/>
            <a:ext cx="2020733" cy="1768142"/>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59411" y="8670103"/>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TextBox 11"/>
          <p:cNvSpPr txBox="1"/>
          <p:nvPr/>
        </p:nvSpPr>
        <p:spPr>
          <a:xfrm>
            <a:off x="1052362" y="592045"/>
            <a:ext cx="9450335" cy="1989328"/>
          </a:xfrm>
          <a:prstGeom prst="rect">
            <a:avLst/>
          </a:prstGeom>
        </p:spPr>
        <p:txBody>
          <a:bodyPr lIns="0" tIns="0" rIns="0" bIns="0" rtlCol="0" anchor="t">
            <a:spAutoFit/>
          </a:bodyPr>
          <a:lstStyle/>
          <a:p>
            <a:pPr>
              <a:lnSpc>
                <a:spcPts val="7615"/>
              </a:lnSpc>
            </a:pPr>
            <a:r>
              <a:rPr lang="en-US" sz="6399">
                <a:solidFill>
                  <a:srgbClr val="000000"/>
                </a:solidFill>
                <a:latin typeface="Poppins Bold"/>
              </a:rPr>
              <a:t>RESEARCH PROBLEM</a:t>
            </a:r>
          </a:p>
          <a:p>
            <a:pPr>
              <a:lnSpc>
                <a:spcPts val="7615"/>
              </a:lnSpc>
            </a:pPr>
            <a:endParaRPr lang="en-US" sz="6399">
              <a:solidFill>
                <a:srgbClr val="000000"/>
              </a:solidFill>
              <a:latin typeface="Poppins Bold"/>
            </a:endParaRPr>
          </a:p>
        </p:txBody>
      </p:sp>
      <p:sp>
        <p:nvSpPr>
          <p:cNvPr id="12" name="Freeform 12"/>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13" name="TextBox 13"/>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id="14" name="TextBox 14"/>
          <p:cNvSpPr txBox="1"/>
          <p:nvPr/>
        </p:nvSpPr>
        <p:spPr>
          <a:xfrm>
            <a:off x="1788224" y="2191961"/>
            <a:ext cx="13624894" cy="4109591"/>
          </a:xfrm>
          <a:prstGeom prst="rect">
            <a:avLst/>
          </a:prstGeom>
        </p:spPr>
        <p:txBody>
          <a:bodyPr lIns="0" tIns="0" rIns="0" bIns="0" rtlCol="0" anchor="t">
            <a:spAutoFit/>
          </a:bodyPr>
          <a:lstStyle/>
          <a:p>
            <a:pPr marL="733763" lvl="1" indent="-366882" algn="just">
              <a:lnSpc>
                <a:spcPts val="4044"/>
              </a:lnSpc>
              <a:buFont typeface="Arial"/>
              <a:buChar char="•"/>
            </a:pPr>
            <a:r>
              <a:rPr lang="en-US" sz="3398">
                <a:solidFill>
                  <a:srgbClr val="000000"/>
                </a:solidFill>
                <a:latin typeface="Times New Roman"/>
              </a:rPr>
              <a:t>Difficulty in identifying sensitive information from the Email contents.</a:t>
            </a:r>
          </a:p>
          <a:p>
            <a:pPr algn="just">
              <a:lnSpc>
                <a:spcPts val="4044"/>
              </a:lnSpc>
            </a:pPr>
            <a:endParaRPr lang="en-US" sz="3398">
              <a:solidFill>
                <a:srgbClr val="000000"/>
              </a:solidFill>
              <a:latin typeface="Times New Roman"/>
            </a:endParaRPr>
          </a:p>
          <a:p>
            <a:pPr marL="733763" lvl="1" indent="-366882" algn="just">
              <a:lnSpc>
                <a:spcPts val="4044"/>
              </a:lnSpc>
              <a:buFont typeface="Arial"/>
              <a:buChar char="•"/>
            </a:pPr>
            <a:r>
              <a:rPr lang="en-US" sz="3398">
                <a:solidFill>
                  <a:srgbClr val="000000"/>
                </a:solidFill>
                <a:latin typeface="Times New Roman"/>
              </a:rPr>
              <a:t>Improved accuracy and efficiency in sensitive information analysis.</a:t>
            </a:r>
          </a:p>
          <a:p>
            <a:pPr algn="just">
              <a:lnSpc>
                <a:spcPts val="4044"/>
              </a:lnSpc>
            </a:pPr>
            <a:endParaRPr lang="en-US" sz="3398">
              <a:solidFill>
                <a:srgbClr val="000000"/>
              </a:solidFill>
              <a:latin typeface="Times New Roman"/>
            </a:endParaRPr>
          </a:p>
          <a:p>
            <a:pPr marL="733763" lvl="1" indent="-366882" algn="just">
              <a:lnSpc>
                <a:spcPts val="4044"/>
              </a:lnSpc>
              <a:buFont typeface="Arial"/>
              <a:buChar char="•"/>
            </a:pPr>
            <a:r>
              <a:rPr lang="en-US" sz="3398">
                <a:solidFill>
                  <a:srgbClr val="000000"/>
                </a:solidFill>
                <a:latin typeface="Times New Roman"/>
              </a:rPr>
              <a:t>Provide an awareness message or alert to admin notifying them about sensitive information.</a:t>
            </a:r>
          </a:p>
          <a:p>
            <a:pPr algn="just">
              <a:lnSpc>
                <a:spcPts val="4044"/>
              </a:lnSpc>
            </a:pPr>
            <a:endParaRPr lang="en-US" sz="3398">
              <a:solidFill>
                <a:srgbClr val="000000"/>
              </a:solidFill>
              <a:latin typeface="Times New Roman"/>
            </a:endParaRPr>
          </a:p>
        </p:txBody>
      </p:sp>
      <p:sp>
        <p:nvSpPr>
          <p:cNvPr id="15" name="TextBox 15"/>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5943291" y="7774589"/>
            <a:ext cx="2020733" cy="1768142"/>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59411" y="8670103"/>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12" name="TextBox 12"/>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id="13" name="AutoShape 13"/>
          <p:cNvSpPr/>
          <p:nvPr/>
        </p:nvSpPr>
        <p:spPr>
          <a:xfrm flipH="1" flipV="1">
            <a:off x="9182426" y="3142812"/>
            <a:ext cx="0" cy="3999580"/>
          </a:xfrm>
          <a:prstGeom prst="line">
            <a:avLst/>
          </a:prstGeom>
          <a:ln w="28575" cap="flat">
            <a:solidFill>
              <a:srgbClr val="000000"/>
            </a:solidFill>
            <a:prstDash val="lgDash"/>
            <a:headEnd type="none" w="sm" len="sm"/>
            <a:tailEnd type="none" w="sm" len="sm"/>
          </a:ln>
        </p:spPr>
        <p:txBody>
          <a:bodyPr/>
          <a:lstStyle/>
          <a:p>
            <a:endParaRPr lang="en-US"/>
          </a:p>
        </p:txBody>
      </p:sp>
      <p:grpSp>
        <p:nvGrpSpPr>
          <p:cNvPr id="14" name="Group 14"/>
          <p:cNvGrpSpPr/>
          <p:nvPr/>
        </p:nvGrpSpPr>
        <p:grpSpPr>
          <a:xfrm>
            <a:off x="8334041" y="4275132"/>
            <a:ext cx="1668196" cy="166819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txBody>
            <a:bodyPr/>
            <a:lstStyle/>
            <a:p>
              <a:endParaRPr lang="en-US"/>
            </a:p>
          </p:txBody>
        </p:sp>
        <p:sp>
          <p:nvSpPr>
            <p:cNvPr id="16" name="TextBox 16"/>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8528834" y="1795078"/>
            <a:ext cx="1347734" cy="134773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txBody>
            <a:bodyPr/>
            <a:lstStyle/>
            <a:p>
              <a:endParaRPr lang="en-US"/>
            </a:p>
          </p:txBody>
        </p:sp>
        <p:sp>
          <p:nvSpPr>
            <p:cNvPr id="19" name="TextBox 19"/>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20" name="Group 20"/>
          <p:cNvGrpSpPr/>
          <p:nvPr/>
        </p:nvGrpSpPr>
        <p:grpSpPr>
          <a:xfrm>
            <a:off x="8528834" y="6982123"/>
            <a:ext cx="1347734" cy="134773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txBody>
            <a:bodyPr/>
            <a:lstStyle/>
            <a:p>
              <a:endParaRPr lang="en-US"/>
            </a:p>
          </p:txBody>
        </p:sp>
        <p:sp>
          <p:nvSpPr>
            <p:cNvPr id="22" name="TextBox 22"/>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sp>
        <p:nvSpPr>
          <p:cNvPr id="23" name="Freeform 23"/>
          <p:cNvSpPr/>
          <p:nvPr/>
        </p:nvSpPr>
        <p:spPr>
          <a:xfrm>
            <a:off x="8661938" y="4622114"/>
            <a:ext cx="1040976" cy="1040976"/>
          </a:xfrm>
          <a:custGeom>
            <a:avLst/>
            <a:gdLst/>
            <a:ahLst/>
            <a:cxnLst/>
            <a:rect l="l" t="t" r="r" b="b"/>
            <a:pathLst>
              <a:path w="1040976" h="1040976">
                <a:moveTo>
                  <a:pt x="0" y="0"/>
                </a:moveTo>
                <a:lnTo>
                  <a:pt x="1040977" y="0"/>
                </a:lnTo>
                <a:lnTo>
                  <a:pt x="1040977" y="1040976"/>
                </a:lnTo>
                <a:lnTo>
                  <a:pt x="0" y="10409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4" name="Freeform 24"/>
          <p:cNvSpPr/>
          <p:nvPr/>
        </p:nvSpPr>
        <p:spPr>
          <a:xfrm>
            <a:off x="8828192" y="2153233"/>
            <a:ext cx="708470" cy="631424"/>
          </a:xfrm>
          <a:custGeom>
            <a:avLst/>
            <a:gdLst/>
            <a:ahLst/>
            <a:cxnLst/>
            <a:rect l="l" t="t" r="r" b="b"/>
            <a:pathLst>
              <a:path w="708470" h="631424">
                <a:moveTo>
                  <a:pt x="0" y="0"/>
                </a:moveTo>
                <a:lnTo>
                  <a:pt x="708469" y="0"/>
                </a:lnTo>
                <a:lnTo>
                  <a:pt x="708469" y="631424"/>
                </a:lnTo>
                <a:lnTo>
                  <a:pt x="0" y="6314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Freeform 25"/>
          <p:cNvSpPr/>
          <p:nvPr/>
        </p:nvSpPr>
        <p:spPr>
          <a:xfrm>
            <a:off x="8774847" y="7248411"/>
            <a:ext cx="815159" cy="815159"/>
          </a:xfrm>
          <a:custGeom>
            <a:avLst/>
            <a:gdLst/>
            <a:ahLst/>
            <a:cxnLst/>
            <a:rect l="l" t="t" r="r" b="b"/>
            <a:pathLst>
              <a:path w="815159" h="815159">
                <a:moveTo>
                  <a:pt x="0" y="0"/>
                </a:moveTo>
                <a:lnTo>
                  <a:pt x="815159" y="0"/>
                </a:lnTo>
                <a:lnTo>
                  <a:pt x="815159" y="815159"/>
                </a:lnTo>
                <a:lnTo>
                  <a:pt x="0" y="8151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6" name="TextBox 26"/>
          <p:cNvSpPr txBox="1"/>
          <p:nvPr/>
        </p:nvSpPr>
        <p:spPr>
          <a:xfrm>
            <a:off x="10432170" y="1723553"/>
            <a:ext cx="3280765" cy="509905"/>
          </a:xfrm>
          <a:prstGeom prst="rect">
            <a:avLst/>
          </a:prstGeom>
        </p:spPr>
        <p:txBody>
          <a:bodyPr lIns="0" tIns="0" rIns="0" bIns="0" rtlCol="0" anchor="t">
            <a:spAutoFit/>
          </a:bodyPr>
          <a:lstStyle/>
          <a:p>
            <a:pPr>
              <a:lnSpc>
                <a:spcPts val="3919"/>
              </a:lnSpc>
            </a:pPr>
            <a:r>
              <a:rPr lang="en-US" sz="2799">
                <a:solidFill>
                  <a:srgbClr val="000000"/>
                </a:solidFill>
                <a:latin typeface="Poppins Bold"/>
              </a:rPr>
              <a:t>Sub-Objectives</a:t>
            </a:r>
          </a:p>
        </p:txBody>
      </p:sp>
      <p:sp>
        <p:nvSpPr>
          <p:cNvPr id="27" name="TextBox 27"/>
          <p:cNvSpPr txBox="1"/>
          <p:nvPr/>
        </p:nvSpPr>
        <p:spPr>
          <a:xfrm>
            <a:off x="4935049" y="6472219"/>
            <a:ext cx="3376506" cy="509905"/>
          </a:xfrm>
          <a:prstGeom prst="rect">
            <a:avLst/>
          </a:prstGeom>
        </p:spPr>
        <p:txBody>
          <a:bodyPr lIns="0" tIns="0" rIns="0" bIns="0" rtlCol="0" anchor="t">
            <a:spAutoFit/>
          </a:bodyPr>
          <a:lstStyle/>
          <a:p>
            <a:pPr algn="r">
              <a:lnSpc>
                <a:spcPts val="3920"/>
              </a:lnSpc>
            </a:pPr>
            <a:r>
              <a:rPr lang="en-US" sz="2800">
                <a:solidFill>
                  <a:srgbClr val="000000"/>
                </a:solidFill>
                <a:latin typeface="Poppins Bold"/>
              </a:rPr>
              <a:t>Main Objective</a:t>
            </a:r>
          </a:p>
        </p:txBody>
      </p:sp>
      <p:sp>
        <p:nvSpPr>
          <p:cNvPr id="28" name="TextBox 28"/>
          <p:cNvSpPr txBox="1"/>
          <p:nvPr/>
        </p:nvSpPr>
        <p:spPr>
          <a:xfrm>
            <a:off x="1186032" y="7199584"/>
            <a:ext cx="7125523" cy="2299335"/>
          </a:xfrm>
          <a:prstGeom prst="rect">
            <a:avLst/>
          </a:prstGeom>
        </p:spPr>
        <p:txBody>
          <a:bodyPr lIns="0" tIns="0" rIns="0" bIns="0" rtlCol="0" anchor="t">
            <a:spAutoFit/>
          </a:bodyPr>
          <a:lstStyle/>
          <a:p>
            <a:pPr marL="647700" lvl="1" indent="-323850" algn="just">
              <a:lnSpc>
                <a:spcPts val="3569"/>
              </a:lnSpc>
              <a:buFont typeface="Arial"/>
              <a:buChar char="•"/>
            </a:pPr>
            <a:r>
              <a:rPr lang="en-US" sz="3000">
                <a:solidFill>
                  <a:srgbClr val="000000"/>
                </a:solidFill>
                <a:latin typeface="Times New Roman"/>
              </a:rPr>
              <a:t>To develop an intelligent system that raises user awareness about sensitive information in Email contents and alerts them appropriately.</a:t>
            </a:r>
          </a:p>
          <a:p>
            <a:pPr algn="just">
              <a:lnSpc>
                <a:spcPts val="3569"/>
              </a:lnSpc>
            </a:pPr>
            <a:endParaRPr lang="en-US" sz="3000">
              <a:solidFill>
                <a:srgbClr val="000000"/>
              </a:solidFill>
              <a:latin typeface="Times New Roman"/>
            </a:endParaRPr>
          </a:p>
        </p:txBody>
      </p:sp>
      <p:sp>
        <p:nvSpPr>
          <p:cNvPr id="29" name="TextBox 29"/>
          <p:cNvSpPr txBox="1"/>
          <p:nvPr/>
        </p:nvSpPr>
        <p:spPr>
          <a:xfrm>
            <a:off x="10021287" y="2411795"/>
            <a:ext cx="7664711" cy="5433060"/>
          </a:xfrm>
          <a:prstGeom prst="rect">
            <a:avLst/>
          </a:prstGeom>
        </p:spPr>
        <p:txBody>
          <a:bodyPr lIns="0" tIns="0" rIns="0" bIns="0" rtlCol="0" anchor="t">
            <a:spAutoFit/>
          </a:bodyPr>
          <a:lstStyle/>
          <a:p>
            <a:pPr marL="647700" lvl="1" indent="-323850" algn="just">
              <a:lnSpc>
                <a:spcPts val="3569"/>
              </a:lnSpc>
              <a:buFont typeface="Arial"/>
              <a:buChar char="•"/>
            </a:pPr>
            <a:r>
              <a:rPr lang="en-US" sz="3000">
                <a:solidFill>
                  <a:srgbClr val="000000"/>
                </a:solidFill>
                <a:latin typeface="Times New Roman"/>
              </a:rPr>
              <a:t>Implementing Natural Language Processing (NLP) techniques to analyze documents.</a:t>
            </a:r>
          </a:p>
          <a:p>
            <a:pPr algn="just">
              <a:lnSpc>
                <a:spcPts val="3569"/>
              </a:lnSpc>
            </a:pPr>
            <a:endParaRPr lang="en-US" sz="3000">
              <a:solidFill>
                <a:srgbClr val="000000"/>
              </a:solidFill>
              <a:latin typeface="Times New Roman"/>
            </a:endParaRPr>
          </a:p>
          <a:p>
            <a:pPr marL="647700" lvl="1" indent="-323850" algn="just">
              <a:lnSpc>
                <a:spcPts val="3569"/>
              </a:lnSpc>
              <a:buFont typeface="Arial"/>
              <a:buChar char="•"/>
            </a:pPr>
            <a:r>
              <a:rPr lang="en-US" sz="3000">
                <a:solidFill>
                  <a:srgbClr val="000000"/>
                </a:solidFill>
                <a:latin typeface="Times New Roman"/>
              </a:rPr>
              <a:t>Ensuring the system's accuracy in identifying and flagging sensitive information.</a:t>
            </a:r>
          </a:p>
          <a:p>
            <a:pPr algn="just">
              <a:lnSpc>
                <a:spcPts val="3569"/>
              </a:lnSpc>
            </a:pPr>
            <a:endParaRPr lang="en-US" sz="3000">
              <a:solidFill>
                <a:srgbClr val="000000"/>
              </a:solidFill>
              <a:latin typeface="Times New Roman"/>
            </a:endParaRPr>
          </a:p>
          <a:p>
            <a:pPr marL="647700" lvl="1" indent="-323850" algn="just">
              <a:lnSpc>
                <a:spcPts val="3569"/>
              </a:lnSpc>
              <a:buFont typeface="Arial"/>
              <a:buChar char="•"/>
            </a:pPr>
            <a:r>
              <a:rPr lang="en-US" sz="3000">
                <a:solidFill>
                  <a:srgbClr val="000000"/>
                </a:solidFill>
                <a:latin typeface="Times New Roman"/>
              </a:rPr>
              <a:t>Providing user-friendly interfaces for efficient interaction and understanding of alerts.</a:t>
            </a:r>
          </a:p>
          <a:p>
            <a:pPr algn="just">
              <a:lnSpc>
                <a:spcPts val="3569"/>
              </a:lnSpc>
            </a:pPr>
            <a:endParaRPr lang="en-US" sz="3000">
              <a:solidFill>
                <a:srgbClr val="000000"/>
              </a:solidFill>
              <a:latin typeface="Times New Roman"/>
            </a:endParaRPr>
          </a:p>
        </p:txBody>
      </p:sp>
      <p:sp>
        <p:nvSpPr>
          <p:cNvPr id="30" name="TextBox 30"/>
          <p:cNvSpPr txBox="1"/>
          <p:nvPr/>
        </p:nvSpPr>
        <p:spPr>
          <a:xfrm>
            <a:off x="1028700" y="971550"/>
            <a:ext cx="5836419"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OBJECTIVE </a:t>
            </a:r>
          </a:p>
        </p:txBody>
      </p:sp>
      <p:sp>
        <p:nvSpPr>
          <p:cNvPr id="31" name="TextBox 31"/>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9174865" y="3541548"/>
            <a:ext cx="0" cy="4886867"/>
          </a:xfrm>
          <a:prstGeom prst="line">
            <a:avLst/>
          </a:prstGeom>
          <a:ln w="28575" cap="flat">
            <a:solidFill>
              <a:srgbClr val="000000"/>
            </a:solidFill>
            <a:prstDash val="lgDash"/>
            <a:headEnd type="none" w="sm" len="sm"/>
            <a:tailEnd type="none" w="sm" len="sm"/>
          </a:ln>
        </p:spPr>
        <p:txBody>
          <a:bodyPr/>
          <a:lstStyle/>
          <a:p>
            <a:endParaRPr lang="en-US"/>
          </a:p>
        </p:txBody>
      </p:sp>
      <p:sp>
        <p:nvSpPr>
          <p:cNvPr id="3" name="AutoShape 3"/>
          <p:cNvSpPr/>
          <p:nvPr/>
        </p:nvSpPr>
        <p:spPr>
          <a:xfrm>
            <a:off x="6701166" y="5984981"/>
            <a:ext cx="4886867" cy="0"/>
          </a:xfrm>
          <a:prstGeom prst="line">
            <a:avLst/>
          </a:prstGeom>
          <a:ln w="28575" cap="flat">
            <a:solidFill>
              <a:srgbClr val="000000"/>
            </a:solidFill>
            <a:prstDash val="lgDash"/>
            <a:headEnd type="none" w="sm" len="sm"/>
            <a:tailEnd type="none" w="sm" len="sm"/>
          </a:ln>
        </p:spPr>
        <p:txBody>
          <a:bodyPr/>
          <a:lstStyle/>
          <a:p>
            <a:endParaRPr lang="en-US"/>
          </a:p>
        </p:txBody>
      </p:sp>
      <p:grpSp>
        <p:nvGrpSpPr>
          <p:cNvPr id="4" name="Group 4"/>
          <p:cNvGrpSpPr/>
          <p:nvPr/>
        </p:nvGrpSpPr>
        <p:grpSpPr>
          <a:xfrm>
            <a:off x="7641618" y="4482000"/>
            <a:ext cx="3005963" cy="300596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txBody>
            <a:bodyPr/>
            <a:lstStyle/>
            <a:p>
              <a:endParaRPr lang="en-US"/>
            </a:p>
          </p:txBody>
        </p:sp>
        <p:sp>
          <p:nvSpPr>
            <p:cNvPr id="6" name="TextBox 6"/>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7" name="Group 7"/>
          <p:cNvGrpSpPr/>
          <p:nvPr/>
        </p:nvGrpSpPr>
        <p:grpSpPr>
          <a:xfrm>
            <a:off x="5353432" y="5311114"/>
            <a:ext cx="1347734" cy="134773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txBody>
            <a:bodyPr/>
            <a:lstStyle/>
            <a:p>
              <a:endParaRPr lang="en-US"/>
            </a:p>
          </p:txBody>
        </p:sp>
        <p:sp>
          <p:nvSpPr>
            <p:cNvPr id="9" name="TextBox 9"/>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0" name="Group 10"/>
          <p:cNvGrpSpPr/>
          <p:nvPr/>
        </p:nvGrpSpPr>
        <p:grpSpPr>
          <a:xfrm>
            <a:off x="11588033" y="5324663"/>
            <a:ext cx="1347734" cy="134773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txBody>
            <a:bodyPr/>
            <a:lstStyle/>
            <a:p>
              <a:endParaRPr lang="en-US"/>
            </a:p>
          </p:txBody>
        </p:sp>
        <p:sp>
          <p:nvSpPr>
            <p:cNvPr id="12" name="TextBox 12"/>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3" name="Group 13"/>
          <p:cNvGrpSpPr/>
          <p:nvPr/>
        </p:nvGrpSpPr>
        <p:grpSpPr>
          <a:xfrm>
            <a:off x="8500998" y="2195309"/>
            <a:ext cx="1347734" cy="134773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txBody>
            <a:bodyPr/>
            <a:lstStyle/>
            <a:p>
              <a:endParaRPr lang="en-US"/>
            </a:p>
          </p:txBody>
        </p:sp>
        <p:sp>
          <p:nvSpPr>
            <p:cNvPr id="15" name="TextBox 15"/>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6" name="Group 16"/>
          <p:cNvGrpSpPr/>
          <p:nvPr/>
        </p:nvGrpSpPr>
        <p:grpSpPr>
          <a:xfrm>
            <a:off x="8514546" y="8428415"/>
            <a:ext cx="1347734" cy="134773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txBody>
            <a:bodyPr/>
            <a:lstStyle/>
            <a:p>
              <a:endParaRPr lang="en-US"/>
            </a:p>
          </p:txBody>
        </p:sp>
        <p:sp>
          <p:nvSpPr>
            <p:cNvPr id="18" name="TextBox 18"/>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sp>
        <p:nvSpPr>
          <p:cNvPr id="19" name="Freeform 19"/>
          <p:cNvSpPr/>
          <p:nvPr/>
        </p:nvSpPr>
        <p:spPr>
          <a:xfrm>
            <a:off x="8480051" y="5320433"/>
            <a:ext cx="1329097" cy="1329097"/>
          </a:xfrm>
          <a:custGeom>
            <a:avLst/>
            <a:gdLst/>
            <a:ahLst/>
            <a:cxnLst/>
            <a:rect l="l" t="t" r="r" b="b"/>
            <a:pathLst>
              <a:path w="1329097" h="1329097">
                <a:moveTo>
                  <a:pt x="0" y="0"/>
                </a:moveTo>
                <a:lnTo>
                  <a:pt x="1329097" y="0"/>
                </a:lnTo>
                <a:lnTo>
                  <a:pt x="1329097" y="1329097"/>
                </a:lnTo>
                <a:lnTo>
                  <a:pt x="0" y="13290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TextBox 20"/>
          <p:cNvSpPr txBox="1"/>
          <p:nvPr/>
        </p:nvSpPr>
        <p:spPr>
          <a:xfrm>
            <a:off x="13173783" y="5416625"/>
            <a:ext cx="4790242" cy="956310"/>
          </a:xfrm>
          <a:prstGeom prst="rect">
            <a:avLst/>
          </a:prstGeom>
        </p:spPr>
        <p:txBody>
          <a:bodyPr lIns="0" tIns="0" rIns="0" bIns="0" rtlCol="0" anchor="t">
            <a:spAutoFit/>
          </a:bodyPr>
          <a:lstStyle/>
          <a:p>
            <a:pPr>
              <a:lnSpc>
                <a:spcPts val="3569"/>
              </a:lnSpc>
            </a:pPr>
            <a:r>
              <a:rPr lang="en-US" sz="3000">
                <a:solidFill>
                  <a:srgbClr val="000000"/>
                </a:solidFill>
                <a:latin typeface="Times New Roman Bold"/>
              </a:rPr>
              <a:t>Real-Time Phishing Email Detection </a:t>
            </a:r>
          </a:p>
        </p:txBody>
      </p:sp>
      <p:grpSp>
        <p:nvGrpSpPr>
          <p:cNvPr id="21" name="Group 21"/>
          <p:cNvGrpSpPr/>
          <p:nvPr/>
        </p:nvGrpSpPr>
        <p:grpSpPr>
          <a:xfrm>
            <a:off x="15736799" y="5958037"/>
            <a:ext cx="5622271" cy="4919487"/>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3" name="TextBox 2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4" name="Group 24"/>
          <p:cNvGrpSpPr/>
          <p:nvPr/>
        </p:nvGrpSpPr>
        <p:grpSpPr>
          <a:xfrm rot="-10800000">
            <a:off x="15943291" y="7774589"/>
            <a:ext cx="2020733" cy="1768142"/>
            <a:chOff x="0" y="0"/>
            <a:chExt cx="812800" cy="711200"/>
          </a:xfrm>
        </p:grpSpPr>
        <p:sp>
          <p:nvSpPr>
            <p:cNvPr id="25" name="Freeform 2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26" name="TextBox 2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7" name="Group 27"/>
          <p:cNvGrpSpPr/>
          <p:nvPr/>
        </p:nvGrpSpPr>
        <p:grpSpPr>
          <a:xfrm>
            <a:off x="15859411" y="8670103"/>
            <a:ext cx="997288" cy="872627"/>
            <a:chOff x="0" y="0"/>
            <a:chExt cx="812800" cy="711200"/>
          </a:xfrm>
        </p:grpSpPr>
        <p:sp>
          <p:nvSpPr>
            <p:cNvPr id="28" name="Freeform 2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9" name="TextBox 2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30" name="Freeform 30"/>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4"/>
            <a:stretch>
              <a:fillRect/>
            </a:stretch>
          </a:blipFill>
        </p:spPr>
        <p:txBody>
          <a:bodyPr/>
          <a:lstStyle/>
          <a:p>
            <a:endParaRPr lang="en-US"/>
          </a:p>
        </p:txBody>
      </p:sp>
      <p:sp>
        <p:nvSpPr>
          <p:cNvPr id="31" name="Freeform 31"/>
          <p:cNvSpPr/>
          <p:nvPr/>
        </p:nvSpPr>
        <p:spPr>
          <a:xfrm>
            <a:off x="5628617" y="5599848"/>
            <a:ext cx="797364" cy="797364"/>
          </a:xfrm>
          <a:custGeom>
            <a:avLst/>
            <a:gdLst/>
            <a:ahLst/>
            <a:cxnLst/>
            <a:rect l="l" t="t" r="r" b="b"/>
            <a:pathLst>
              <a:path w="797364" h="797364">
                <a:moveTo>
                  <a:pt x="0" y="0"/>
                </a:moveTo>
                <a:lnTo>
                  <a:pt x="797364" y="0"/>
                </a:lnTo>
                <a:lnTo>
                  <a:pt x="797364" y="797364"/>
                </a:lnTo>
                <a:lnTo>
                  <a:pt x="0" y="7973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2" name="TextBox 32"/>
          <p:cNvSpPr txBox="1"/>
          <p:nvPr/>
        </p:nvSpPr>
        <p:spPr>
          <a:xfrm>
            <a:off x="293991" y="590195"/>
            <a:ext cx="9640451" cy="1027303"/>
          </a:xfrm>
          <a:prstGeom prst="rect">
            <a:avLst/>
          </a:prstGeom>
        </p:spPr>
        <p:txBody>
          <a:bodyPr lIns="0" tIns="0" rIns="0" bIns="0" rtlCol="0" anchor="t">
            <a:spAutoFit/>
          </a:bodyPr>
          <a:lstStyle/>
          <a:p>
            <a:pPr algn="ctr">
              <a:lnSpc>
                <a:spcPts val="7615"/>
              </a:lnSpc>
            </a:pPr>
            <a:r>
              <a:rPr lang="en-US" sz="6399">
                <a:solidFill>
                  <a:srgbClr val="000000"/>
                </a:solidFill>
                <a:latin typeface="Poppins Bold"/>
              </a:rPr>
              <a:t>RESEARCH PROBLEM</a:t>
            </a:r>
          </a:p>
        </p:txBody>
      </p:sp>
      <p:sp>
        <p:nvSpPr>
          <p:cNvPr id="33" name="TextBox 33"/>
          <p:cNvSpPr txBox="1"/>
          <p:nvPr/>
        </p:nvSpPr>
        <p:spPr>
          <a:xfrm>
            <a:off x="293991" y="4187190"/>
            <a:ext cx="6793729" cy="975360"/>
          </a:xfrm>
          <a:prstGeom prst="rect">
            <a:avLst/>
          </a:prstGeom>
        </p:spPr>
        <p:txBody>
          <a:bodyPr lIns="0" tIns="0" rIns="0" bIns="0" rtlCol="0" anchor="t">
            <a:spAutoFit/>
          </a:bodyPr>
          <a:lstStyle/>
          <a:p>
            <a:pPr algn="r">
              <a:lnSpc>
                <a:spcPts val="3569"/>
              </a:lnSpc>
            </a:pPr>
            <a:r>
              <a:rPr lang="en-US" sz="3000">
                <a:solidFill>
                  <a:srgbClr val="000000"/>
                </a:solidFill>
                <a:latin typeface="Times New Roman Semi-Bold"/>
              </a:rPr>
              <a:t>Machine Learning for Data Leakage Classification</a:t>
            </a:r>
          </a:p>
        </p:txBody>
      </p:sp>
      <p:sp>
        <p:nvSpPr>
          <p:cNvPr id="34" name="TextBox 34"/>
          <p:cNvSpPr txBox="1"/>
          <p:nvPr/>
        </p:nvSpPr>
        <p:spPr>
          <a:xfrm>
            <a:off x="10088106" y="2597457"/>
            <a:ext cx="5187097" cy="956310"/>
          </a:xfrm>
          <a:prstGeom prst="rect">
            <a:avLst/>
          </a:prstGeom>
        </p:spPr>
        <p:txBody>
          <a:bodyPr lIns="0" tIns="0" rIns="0" bIns="0" rtlCol="0" anchor="t">
            <a:spAutoFit/>
          </a:bodyPr>
          <a:lstStyle/>
          <a:p>
            <a:pPr>
              <a:lnSpc>
                <a:spcPts val="3569"/>
              </a:lnSpc>
            </a:pPr>
            <a:r>
              <a:rPr lang="en-US" sz="3000">
                <a:solidFill>
                  <a:srgbClr val="000000"/>
                </a:solidFill>
                <a:latin typeface="Times New Roman Bold"/>
              </a:rPr>
              <a:t>Early Detection of Unauthorized Access </a:t>
            </a:r>
          </a:p>
        </p:txBody>
      </p:sp>
      <p:sp>
        <p:nvSpPr>
          <p:cNvPr id="35" name="TextBox 35"/>
          <p:cNvSpPr txBox="1"/>
          <p:nvPr/>
        </p:nvSpPr>
        <p:spPr>
          <a:xfrm>
            <a:off x="1295145" y="7924410"/>
            <a:ext cx="7029928" cy="956310"/>
          </a:xfrm>
          <a:prstGeom prst="rect">
            <a:avLst/>
          </a:prstGeom>
        </p:spPr>
        <p:txBody>
          <a:bodyPr lIns="0" tIns="0" rIns="0" bIns="0" rtlCol="0" anchor="t">
            <a:spAutoFit/>
          </a:bodyPr>
          <a:lstStyle/>
          <a:p>
            <a:pPr algn="r">
              <a:lnSpc>
                <a:spcPts val="3569"/>
              </a:lnSpc>
            </a:pPr>
            <a:r>
              <a:rPr lang="en-US" sz="3000">
                <a:solidFill>
                  <a:srgbClr val="000000"/>
                </a:solidFill>
                <a:latin typeface="Times New Roman Bold"/>
              </a:rPr>
              <a:t>Content Analysis for Deeper Insights  using NLP</a:t>
            </a:r>
          </a:p>
        </p:txBody>
      </p:sp>
      <p:sp>
        <p:nvSpPr>
          <p:cNvPr id="36" name="Freeform 36"/>
          <p:cNvSpPr/>
          <p:nvPr/>
        </p:nvSpPr>
        <p:spPr>
          <a:xfrm>
            <a:off x="11863217" y="5606358"/>
            <a:ext cx="797364" cy="797364"/>
          </a:xfrm>
          <a:custGeom>
            <a:avLst/>
            <a:gdLst/>
            <a:ahLst/>
            <a:cxnLst/>
            <a:rect l="l" t="t" r="r" b="b"/>
            <a:pathLst>
              <a:path w="797364" h="797364">
                <a:moveTo>
                  <a:pt x="0" y="0"/>
                </a:moveTo>
                <a:lnTo>
                  <a:pt x="797364" y="0"/>
                </a:lnTo>
                <a:lnTo>
                  <a:pt x="797364" y="797364"/>
                </a:lnTo>
                <a:lnTo>
                  <a:pt x="0" y="7973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7" name="Freeform 37"/>
          <p:cNvSpPr/>
          <p:nvPr/>
        </p:nvSpPr>
        <p:spPr>
          <a:xfrm>
            <a:off x="8776183" y="8703599"/>
            <a:ext cx="797364" cy="797364"/>
          </a:xfrm>
          <a:custGeom>
            <a:avLst/>
            <a:gdLst/>
            <a:ahLst/>
            <a:cxnLst/>
            <a:rect l="l" t="t" r="r" b="b"/>
            <a:pathLst>
              <a:path w="797364" h="797364">
                <a:moveTo>
                  <a:pt x="0" y="0"/>
                </a:moveTo>
                <a:lnTo>
                  <a:pt x="797364" y="0"/>
                </a:lnTo>
                <a:lnTo>
                  <a:pt x="797364" y="797365"/>
                </a:lnTo>
                <a:lnTo>
                  <a:pt x="0" y="7973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8" name="Freeform 38"/>
          <p:cNvSpPr/>
          <p:nvPr/>
        </p:nvSpPr>
        <p:spPr>
          <a:xfrm>
            <a:off x="8790470" y="2470494"/>
            <a:ext cx="797364" cy="797364"/>
          </a:xfrm>
          <a:custGeom>
            <a:avLst/>
            <a:gdLst/>
            <a:ahLst/>
            <a:cxnLst/>
            <a:rect l="l" t="t" r="r" b="b"/>
            <a:pathLst>
              <a:path w="797364" h="797364">
                <a:moveTo>
                  <a:pt x="0" y="0"/>
                </a:moveTo>
                <a:lnTo>
                  <a:pt x="797364" y="0"/>
                </a:lnTo>
                <a:lnTo>
                  <a:pt x="797364" y="797364"/>
                </a:lnTo>
                <a:lnTo>
                  <a:pt x="0" y="7973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9" name="TextBox 39"/>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307666" y="6066951"/>
            <a:ext cx="7672669"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3" name="Group 3"/>
          <p:cNvGrpSpPr/>
          <p:nvPr/>
        </p:nvGrpSpPr>
        <p:grpSpPr>
          <a:xfrm rot="-10800000">
            <a:off x="-3067113" y="-179028"/>
            <a:ext cx="6103845" cy="5340865"/>
            <a:chOff x="0" y="0"/>
            <a:chExt cx="812800" cy="711200"/>
          </a:xfrm>
        </p:grpSpPr>
        <p:sp>
          <p:nvSpPr>
            <p:cNvPr id="4" name="Freeform 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5" name="TextBox 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a:off x="16721430" y="701820"/>
            <a:ext cx="3114134" cy="2724867"/>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US"/>
            </a:p>
          </p:txBody>
        </p:sp>
        <p:sp>
          <p:nvSpPr>
            <p:cNvPr id="8" name="TextBox 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9" name="Group 9"/>
          <p:cNvGrpSpPr/>
          <p:nvPr/>
        </p:nvGrpSpPr>
        <p:grpSpPr>
          <a:xfrm rot="-10800000">
            <a:off x="16721430" y="3347730"/>
            <a:ext cx="3085910" cy="2700171"/>
            <a:chOff x="0" y="0"/>
            <a:chExt cx="812800" cy="711200"/>
          </a:xfrm>
        </p:grpSpPr>
        <p:sp>
          <p:nvSpPr>
            <p:cNvPr id="10" name="Freeform 1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1" name="TextBox 1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2" name="Group 12"/>
          <p:cNvGrpSpPr/>
          <p:nvPr/>
        </p:nvGrpSpPr>
        <p:grpSpPr>
          <a:xfrm rot="-10800000">
            <a:off x="14738797" y="-179028"/>
            <a:ext cx="4041467" cy="3536283"/>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4" name="TextBox 1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5" name="Group 15"/>
          <p:cNvGrpSpPr/>
          <p:nvPr/>
        </p:nvGrpSpPr>
        <p:grpSpPr>
          <a:xfrm>
            <a:off x="844545" y="701820"/>
            <a:ext cx="2020733" cy="1768142"/>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7" name="TextBox 1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8" name="Group 18"/>
          <p:cNvGrpSpPr/>
          <p:nvPr/>
        </p:nvGrpSpPr>
        <p:grpSpPr>
          <a:xfrm rot="-10800000">
            <a:off x="15255224" y="7962960"/>
            <a:ext cx="2020733" cy="1768142"/>
            <a:chOff x="0" y="0"/>
            <a:chExt cx="812800" cy="711200"/>
          </a:xfrm>
        </p:grpSpPr>
        <p:sp>
          <p:nvSpPr>
            <p:cNvPr id="19" name="Freeform 1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20" name="TextBox 2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1" name="Group 21"/>
          <p:cNvGrpSpPr/>
          <p:nvPr/>
        </p:nvGrpSpPr>
        <p:grpSpPr>
          <a:xfrm rot="-10800000">
            <a:off x="2039445" y="716487"/>
            <a:ext cx="997288" cy="872627"/>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3" name="TextBox 2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4" name="Group 24"/>
          <p:cNvGrpSpPr/>
          <p:nvPr/>
        </p:nvGrpSpPr>
        <p:grpSpPr>
          <a:xfrm>
            <a:off x="15171344" y="8858475"/>
            <a:ext cx="997288" cy="872627"/>
            <a:chOff x="0" y="0"/>
            <a:chExt cx="812800" cy="711200"/>
          </a:xfrm>
        </p:grpSpPr>
        <p:sp>
          <p:nvSpPr>
            <p:cNvPr id="25" name="Freeform 2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6" name="TextBox 2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7" name="TextBox 27"/>
          <p:cNvSpPr txBox="1"/>
          <p:nvPr/>
        </p:nvSpPr>
        <p:spPr>
          <a:xfrm>
            <a:off x="5952235" y="4427827"/>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METHODOLOGY</a:t>
            </a:r>
          </a:p>
        </p:txBody>
      </p:sp>
      <p:sp>
        <p:nvSpPr>
          <p:cNvPr id="28" name="Freeform 28"/>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29" name="TextBox 29"/>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id="30" name="TextBox 30"/>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574388"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3051923" y="-1398002"/>
            <a:ext cx="6103845" cy="5340865"/>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rot="-10800000">
            <a:off x="16277009" y="689261"/>
            <a:ext cx="1700198" cy="1487673"/>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rot="-10800000">
            <a:off x="364226" y="689261"/>
            <a:ext cx="1700198" cy="1487673"/>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3" name="TextBox 1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15876885" y="1304307"/>
            <a:ext cx="997288" cy="872627"/>
            <a:chOff x="0" y="0"/>
            <a:chExt cx="812800" cy="711200"/>
          </a:xfrm>
        </p:grpSpPr>
        <p:sp>
          <p:nvSpPr>
            <p:cNvPr id="15" name="Freeform 1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6" name="TextBox 1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411866" y="1304307"/>
            <a:ext cx="997288" cy="872627"/>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9" name="TextBox 1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0" name="Freeform 20"/>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21" name="Freeform 21"/>
          <p:cNvSpPr/>
          <p:nvPr/>
        </p:nvSpPr>
        <p:spPr>
          <a:xfrm>
            <a:off x="3073531" y="1304307"/>
            <a:ext cx="12217791" cy="7947905"/>
          </a:xfrm>
          <a:custGeom>
            <a:avLst/>
            <a:gdLst/>
            <a:ahLst/>
            <a:cxnLst/>
            <a:rect l="l" t="t" r="r" b="b"/>
            <a:pathLst>
              <a:path w="12217791" h="7947905">
                <a:moveTo>
                  <a:pt x="0" y="0"/>
                </a:moveTo>
                <a:lnTo>
                  <a:pt x="12217791" y="0"/>
                </a:lnTo>
                <a:lnTo>
                  <a:pt x="12217791" y="7947905"/>
                </a:lnTo>
                <a:lnTo>
                  <a:pt x="0" y="7947905"/>
                </a:lnTo>
                <a:lnTo>
                  <a:pt x="0" y="0"/>
                </a:lnTo>
                <a:close/>
              </a:path>
            </a:pathLst>
          </a:custGeom>
          <a:blipFill>
            <a:blip r:embed="rId3"/>
            <a:stretch>
              <a:fillRect/>
            </a:stretch>
          </a:blipFill>
          <a:ln cap="sq">
            <a:noFill/>
            <a:prstDash val="solid"/>
            <a:miter/>
          </a:ln>
        </p:spPr>
        <p:txBody>
          <a:bodyPr/>
          <a:lstStyle/>
          <a:p>
            <a:endParaRPr lang="en-US"/>
          </a:p>
        </p:txBody>
      </p:sp>
      <p:sp>
        <p:nvSpPr>
          <p:cNvPr id="22" name="TextBox 22"/>
          <p:cNvSpPr txBox="1"/>
          <p:nvPr/>
        </p:nvSpPr>
        <p:spPr>
          <a:xfrm>
            <a:off x="4683688" y="392668"/>
            <a:ext cx="8616166" cy="1702374"/>
          </a:xfrm>
          <a:prstGeom prst="rect">
            <a:avLst/>
          </a:prstGeom>
        </p:spPr>
        <p:txBody>
          <a:bodyPr lIns="0" tIns="0" rIns="0" bIns="0" rtlCol="0" anchor="t">
            <a:spAutoFit/>
          </a:bodyPr>
          <a:lstStyle/>
          <a:p>
            <a:pPr algn="ctr">
              <a:lnSpc>
                <a:spcPts val="7615"/>
              </a:lnSpc>
            </a:pPr>
            <a:r>
              <a:rPr lang="en-US" sz="6399">
                <a:solidFill>
                  <a:srgbClr val="000000"/>
                </a:solidFill>
                <a:latin typeface="Poppins Bold"/>
              </a:rPr>
              <a:t>SYSTEM DIAGRAM</a:t>
            </a:r>
          </a:p>
          <a:p>
            <a:pPr algn="ctr">
              <a:lnSpc>
                <a:spcPts val="5359"/>
              </a:lnSpc>
            </a:pPr>
            <a:endParaRPr lang="en-US" sz="6399">
              <a:solidFill>
                <a:srgbClr val="000000"/>
              </a:solidFill>
              <a:latin typeface="Poppins Bold"/>
            </a:endParaRPr>
          </a:p>
        </p:txBody>
      </p:sp>
      <p:sp>
        <p:nvSpPr>
          <p:cNvPr id="23" name="TextBox 23"/>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id="24" name="TextBox 24"/>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313296"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364226" y="689261"/>
            <a:ext cx="1700198" cy="1487673"/>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411866" y="1304307"/>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12" name="Freeform 12"/>
          <p:cNvSpPr/>
          <p:nvPr/>
        </p:nvSpPr>
        <p:spPr>
          <a:xfrm>
            <a:off x="2401547" y="832168"/>
            <a:ext cx="14588009" cy="8783140"/>
          </a:xfrm>
          <a:custGeom>
            <a:avLst/>
            <a:gdLst/>
            <a:ahLst/>
            <a:cxnLst/>
            <a:rect l="l" t="t" r="r" b="b"/>
            <a:pathLst>
              <a:path w="14588009" h="8783140">
                <a:moveTo>
                  <a:pt x="0" y="0"/>
                </a:moveTo>
                <a:lnTo>
                  <a:pt x="14588009" y="0"/>
                </a:lnTo>
                <a:lnTo>
                  <a:pt x="14588009" y="8783139"/>
                </a:lnTo>
                <a:lnTo>
                  <a:pt x="0" y="8783139"/>
                </a:lnTo>
                <a:lnTo>
                  <a:pt x="0" y="0"/>
                </a:lnTo>
                <a:close/>
              </a:path>
            </a:pathLst>
          </a:custGeom>
          <a:blipFill>
            <a:blip r:embed="rId3"/>
            <a:stretch>
              <a:fillRect/>
            </a:stretch>
          </a:blipFill>
        </p:spPr>
        <p:txBody>
          <a:bodyPr/>
          <a:lstStyle/>
          <a:p>
            <a:endParaRPr lang="en-US"/>
          </a:p>
        </p:txBody>
      </p:sp>
      <p:sp>
        <p:nvSpPr>
          <p:cNvPr id="13" name="TextBox 13"/>
          <p:cNvSpPr txBox="1"/>
          <p:nvPr/>
        </p:nvSpPr>
        <p:spPr>
          <a:xfrm>
            <a:off x="4203187" y="-47625"/>
            <a:ext cx="15562210" cy="1711960"/>
          </a:xfrm>
          <a:prstGeom prst="rect">
            <a:avLst/>
          </a:prstGeom>
        </p:spPr>
        <p:txBody>
          <a:bodyPr lIns="0" tIns="0" rIns="0" bIns="0" rtlCol="0" anchor="t">
            <a:spAutoFit/>
          </a:bodyPr>
          <a:lstStyle/>
          <a:p>
            <a:pPr>
              <a:lnSpc>
                <a:spcPts val="6545"/>
              </a:lnSpc>
            </a:pPr>
            <a:r>
              <a:rPr lang="en-US" sz="5500">
                <a:solidFill>
                  <a:srgbClr val="000000"/>
                </a:solidFill>
                <a:latin typeface="Poppins Bold"/>
              </a:rPr>
              <a:t>WORK BREAKDOWN STRUCTURE </a:t>
            </a:r>
          </a:p>
          <a:p>
            <a:pPr>
              <a:lnSpc>
                <a:spcPts val="6545"/>
              </a:lnSpc>
            </a:pPr>
            <a:endParaRPr lang="en-US" sz="5500">
              <a:solidFill>
                <a:srgbClr val="000000"/>
              </a:solidFill>
              <a:latin typeface="Poppins Bold"/>
            </a:endParaRPr>
          </a:p>
        </p:txBody>
      </p:sp>
      <p:sp>
        <p:nvSpPr>
          <p:cNvPr id="14" name="TextBox 14"/>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id="15" name="TextBox 15"/>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5943291" y="7774589"/>
            <a:ext cx="2020733" cy="1768142"/>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59411" y="8670103"/>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12" name="Freeform 12"/>
          <p:cNvSpPr/>
          <p:nvPr/>
        </p:nvSpPr>
        <p:spPr>
          <a:xfrm>
            <a:off x="1533061" y="1854402"/>
            <a:ext cx="12564927" cy="3245374"/>
          </a:xfrm>
          <a:custGeom>
            <a:avLst/>
            <a:gdLst/>
            <a:ahLst/>
            <a:cxnLst/>
            <a:rect l="l" t="t" r="r" b="b"/>
            <a:pathLst>
              <a:path w="12564927" h="3245374">
                <a:moveTo>
                  <a:pt x="0" y="0"/>
                </a:moveTo>
                <a:lnTo>
                  <a:pt x="12564927" y="0"/>
                </a:lnTo>
                <a:lnTo>
                  <a:pt x="12564927" y="3245374"/>
                </a:lnTo>
                <a:lnTo>
                  <a:pt x="0" y="3245374"/>
                </a:lnTo>
                <a:lnTo>
                  <a:pt x="0" y="0"/>
                </a:lnTo>
                <a:close/>
              </a:path>
            </a:pathLst>
          </a:custGeom>
          <a:blipFill>
            <a:blip r:embed="rId3"/>
            <a:stretch>
              <a:fillRect/>
            </a:stretch>
          </a:blipFill>
          <a:ln w="28575" cap="sq">
            <a:solidFill>
              <a:srgbClr val="000000"/>
            </a:solidFill>
            <a:prstDash val="solid"/>
            <a:miter/>
          </a:ln>
        </p:spPr>
        <p:txBody>
          <a:bodyPr/>
          <a:lstStyle/>
          <a:p>
            <a:endParaRPr lang="en-US"/>
          </a:p>
        </p:txBody>
      </p:sp>
      <p:sp>
        <p:nvSpPr>
          <p:cNvPr id="13" name="Freeform 13"/>
          <p:cNvSpPr/>
          <p:nvPr/>
        </p:nvSpPr>
        <p:spPr>
          <a:xfrm>
            <a:off x="1533061" y="6072337"/>
            <a:ext cx="4661243" cy="3257107"/>
          </a:xfrm>
          <a:custGeom>
            <a:avLst/>
            <a:gdLst/>
            <a:ahLst/>
            <a:cxnLst/>
            <a:rect l="l" t="t" r="r" b="b"/>
            <a:pathLst>
              <a:path w="4661243" h="3257107">
                <a:moveTo>
                  <a:pt x="0" y="0"/>
                </a:moveTo>
                <a:lnTo>
                  <a:pt x="4661243" y="0"/>
                </a:lnTo>
                <a:lnTo>
                  <a:pt x="4661243" y="3257107"/>
                </a:lnTo>
                <a:lnTo>
                  <a:pt x="0" y="3257107"/>
                </a:lnTo>
                <a:lnTo>
                  <a:pt x="0" y="0"/>
                </a:lnTo>
                <a:close/>
              </a:path>
            </a:pathLst>
          </a:custGeom>
          <a:blipFill>
            <a:blip r:embed="rId4"/>
            <a:stretch>
              <a:fillRect r="-75416"/>
            </a:stretch>
          </a:blipFill>
          <a:ln w="28575" cap="sq">
            <a:solidFill>
              <a:srgbClr val="000000"/>
            </a:solidFill>
            <a:prstDash val="solid"/>
            <a:miter/>
          </a:ln>
        </p:spPr>
        <p:txBody>
          <a:bodyPr/>
          <a:lstStyle/>
          <a:p>
            <a:endParaRPr lang="en-US"/>
          </a:p>
        </p:txBody>
      </p:sp>
      <p:sp>
        <p:nvSpPr>
          <p:cNvPr id="14" name="Freeform 14"/>
          <p:cNvSpPr/>
          <p:nvPr/>
        </p:nvSpPr>
        <p:spPr>
          <a:xfrm>
            <a:off x="10023000" y="6072337"/>
            <a:ext cx="4718523" cy="3385606"/>
          </a:xfrm>
          <a:custGeom>
            <a:avLst/>
            <a:gdLst/>
            <a:ahLst/>
            <a:cxnLst/>
            <a:rect l="l" t="t" r="r" b="b"/>
            <a:pathLst>
              <a:path w="4718523" h="3385606">
                <a:moveTo>
                  <a:pt x="0" y="0"/>
                </a:moveTo>
                <a:lnTo>
                  <a:pt x="4718523" y="0"/>
                </a:lnTo>
                <a:lnTo>
                  <a:pt x="4718523" y="3385607"/>
                </a:lnTo>
                <a:lnTo>
                  <a:pt x="0" y="3385607"/>
                </a:lnTo>
                <a:lnTo>
                  <a:pt x="0" y="0"/>
                </a:lnTo>
                <a:close/>
              </a:path>
            </a:pathLst>
          </a:custGeom>
          <a:blipFill>
            <a:blip r:embed="rId5"/>
            <a:stretch>
              <a:fillRect t="-2263" b="-2263"/>
            </a:stretch>
          </a:blipFill>
          <a:ln w="38100" cap="sq">
            <a:solidFill>
              <a:srgbClr val="000000"/>
            </a:solidFill>
            <a:prstDash val="solid"/>
            <a:miter/>
          </a:ln>
        </p:spPr>
        <p:txBody>
          <a:bodyPr/>
          <a:lstStyle/>
          <a:p>
            <a:endParaRPr lang="en-US"/>
          </a:p>
        </p:txBody>
      </p:sp>
      <p:sp>
        <p:nvSpPr>
          <p:cNvPr id="15" name="TextBox 15"/>
          <p:cNvSpPr txBox="1"/>
          <p:nvPr/>
        </p:nvSpPr>
        <p:spPr>
          <a:xfrm>
            <a:off x="6640518" y="241216"/>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DATASET</a:t>
            </a:r>
          </a:p>
        </p:txBody>
      </p:sp>
      <p:sp>
        <p:nvSpPr>
          <p:cNvPr id="16" name="TextBox 16"/>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17" name="TextBox 17"/>
          <p:cNvSpPr txBox="1"/>
          <p:nvPr/>
        </p:nvSpPr>
        <p:spPr>
          <a:xfrm>
            <a:off x="453332" y="1235912"/>
            <a:ext cx="5566468" cy="583686"/>
          </a:xfrm>
          <a:prstGeom prst="rect">
            <a:avLst/>
          </a:prstGeom>
        </p:spPr>
        <p:txBody>
          <a:bodyPr wrap="square" lIns="0" tIns="0" rIns="0" bIns="0" rtlCol="0" anchor="t">
            <a:spAutoFit/>
          </a:bodyPr>
          <a:lstStyle/>
          <a:p>
            <a:pPr marL="734055" lvl="1" indent="-367027" algn="ctr">
              <a:lnSpc>
                <a:spcPts val="4759"/>
              </a:lnSpc>
              <a:buFont typeface="Arial"/>
              <a:buChar char="•"/>
            </a:pPr>
            <a:r>
              <a:rPr lang="en-US" sz="3399" dirty="0">
                <a:solidFill>
                  <a:srgbClr val="000000"/>
                </a:solidFill>
                <a:latin typeface="Poppins Bold"/>
              </a:rPr>
              <a:t>Main Dataset</a:t>
            </a:r>
          </a:p>
        </p:txBody>
      </p:sp>
      <p:sp>
        <p:nvSpPr>
          <p:cNvPr id="18" name="TextBox 18"/>
          <p:cNvSpPr txBox="1"/>
          <p:nvPr/>
        </p:nvSpPr>
        <p:spPr>
          <a:xfrm>
            <a:off x="1028700" y="5339547"/>
            <a:ext cx="7048500" cy="583686"/>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Poppins Bold"/>
              </a:rPr>
              <a:t>2. Sensitive Words Dataset</a:t>
            </a:r>
          </a:p>
        </p:txBody>
      </p:sp>
      <p:sp>
        <p:nvSpPr>
          <p:cNvPr id="19" name="TextBox 19"/>
          <p:cNvSpPr txBox="1"/>
          <p:nvPr/>
        </p:nvSpPr>
        <p:spPr>
          <a:xfrm>
            <a:off x="9751438" y="5381231"/>
            <a:ext cx="6507593" cy="583686"/>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Poppins Bold"/>
              </a:rPr>
              <a:t>Dataset Collected Proof</a:t>
            </a:r>
          </a:p>
        </p:txBody>
      </p:sp>
      <p:sp>
        <p:nvSpPr>
          <p:cNvPr id="20" name="TextBox 20"/>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IT20637828 | Fayas ACM  |  TMP-2023-24-082</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838989" y="6141980"/>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5" name="Freeform 5"/>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grpSp>
        <p:nvGrpSpPr>
          <p:cNvPr id="6" name="Group 6"/>
          <p:cNvGrpSpPr/>
          <p:nvPr/>
        </p:nvGrpSpPr>
        <p:grpSpPr>
          <a:xfrm>
            <a:off x="-4871933" y="-2900923"/>
            <a:ext cx="5622271" cy="4919487"/>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8" name="TextBox 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9" name="Group 9"/>
          <p:cNvGrpSpPr/>
          <p:nvPr/>
        </p:nvGrpSpPr>
        <p:grpSpPr>
          <a:xfrm rot="-10800000">
            <a:off x="-13079" y="250422"/>
            <a:ext cx="2020733" cy="1768142"/>
            <a:chOff x="0" y="0"/>
            <a:chExt cx="812800" cy="711200"/>
          </a:xfrm>
        </p:grpSpPr>
        <p:sp>
          <p:nvSpPr>
            <p:cNvPr id="10" name="Freeform 1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1" name="TextBox 1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2" name="Group 12"/>
          <p:cNvGrpSpPr/>
          <p:nvPr/>
        </p:nvGrpSpPr>
        <p:grpSpPr>
          <a:xfrm rot="-10800000">
            <a:off x="750338" y="0"/>
            <a:ext cx="997288" cy="872627"/>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4" name="TextBox 1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5" name="Group 15"/>
          <p:cNvGrpSpPr/>
          <p:nvPr/>
        </p:nvGrpSpPr>
        <p:grpSpPr>
          <a:xfrm>
            <a:off x="0" y="0"/>
            <a:ext cx="997288" cy="872627"/>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7" name="TextBox 1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8" name="Freeform 18"/>
          <p:cNvSpPr/>
          <p:nvPr/>
        </p:nvSpPr>
        <p:spPr>
          <a:xfrm>
            <a:off x="1296607" y="1853058"/>
            <a:ext cx="15607446" cy="6947695"/>
          </a:xfrm>
          <a:custGeom>
            <a:avLst/>
            <a:gdLst/>
            <a:ahLst/>
            <a:cxnLst/>
            <a:rect l="l" t="t" r="r" b="b"/>
            <a:pathLst>
              <a:path w="15607446" h="6947695">
                <a:moveTo>
                  <a:pt x="0" y="0"/>
                </a:moveTo>
                <a:lnTo>
                  <a:pt x="15607446" y="0"/>
                </a:lnTo>
                <a:lnTo>
                  <a:pt x="15607446" y="6947696"/>
                </a:lnTo>
                <a:lnTo>
                  <a:pt x="0" y="6947696"/>
                </a:lnTo>
                <a:lnTo>
                  <a:pt x="0" y="0"/>
                </a:lnTo>
                <a:close/>
              </a:path>
            </a:pathLst>
          </a:custGeom>
          <a:blipFill>
            <a:blip r:embed="rId3"/>
            <a:stretch>
              <a:fillRect t="-374"/>
            </a:stretch>
          </a:blipFill>
          <a:ln w="19050" cap="sq">
            <a:solidFill>
              <a:srgbClr val="000000"/>
            </a:solidFill>
            <a:prstDash val="solid"/>
            <a:miter/>
          </a:ln>
        </p:spPr>
        <p:txBody>
          <a:bodyPr/>
          <a:lstStyle/>
          <a:p>
            <a:endParaRPr lang="en-US"/>
          </a:p>
        </p:txBody>
      </p:sp>
      <p:sp>
        <p:nvSpPr>
          <p:cNvPr id="19" name="TextBox 19"/>
          <p:cNvSpPr txBox="1"/>
          <p:nvPr/>
        </p:nvSpPr>
        <p:spPr>
          <a:xfrm>
            <a:off x="7630546" y="193272"/>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CODE</a:t>
            </a:r>
          </a:p>
        </p:txBody>
      </p:sp>
      <p:sp>
        <p:nvSpPr>
          <p:cNvPr id="20" name="TextBox 20"/>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21" name="TextBox 21"/>
          <p:cNvSpPr txBox="1"/>
          <p:nvPr/>
        </p:nvSpPr>
        <p:spPr>
          <a:xfrm>
            <a:off x="6448332" y="1115800"/>
            <a:ext cx="4567119" cy="618491"/>
          </a:xfrm>
          <a:prstGeom prst="rect">
            <a:avLst/>
          </a:prstGeom>
        </p:spPr>
        <p:txBody>
          <a:bodyPr lIns="0" tIns="0" rIns="0" bIns="0" rtlCol="0" anchor="t">
            <a:spAutoFit/>
          </a:bodyPr>
          <a:lstStyle/>
          <a:p>
            <a:pPr algn="ctr">
              <a:lnSpc>
                <a:spcPts val="4759"/>
              </a:lnSpc>
            </a:pPr>
            <a:r>
              <a:rPr lang="en-US" sz="3399">
                <a:solidFill>
                  <a:srgbClr val="000000"/>
                </a:solidFill>
                <a:latin typeface="Poppins Bold"/>
              </a:rPr>
              <a:t>Model Training Code</a:t>
            </a:r>
          </a:p>
        </p:txBody>
      </p:sp>
      <p:sp>
        <p:nvSpPr>
          <p:cNvPr id="22" name="TextBox 22"/>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IT20637828 | Fayas ACM  |  TMP-2023-24-082</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838989" y="6141980"/>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5" name="Freeform 5"/>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grpSp>
        <p:nvGrpSpPr>
          <p:cNvPr id="6" name="Group 6"/>
          <p:cNvGrpSpPr/>
          <p:nvPr/>
        </p:nvGrpSpPr>
        <p:grpSpPr>
          <a:xfrm>
            <a:off x="-4871933" y="-2900923"/>
            <a:ext cx="5622271" cy="4919487"/>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8" name="TextBox 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9" name="Group 9"/>
          <p:cNvGrpSpPr/>
          <p:nvPr/>
        </p:nvGrpSpPr>
        <p:grpSpPr>
          <a:xfrm rot="-10800000">
            <a:off x="-13079" y="250422"/>
            <a:ext cx="2020733" cy="1768142"/>
            <a:chOff x="0" y="0"/>
            <a:chExt cx="812800" cy="711200"/>
          </a:xfrm>
        </p:grpSpPr>
        <p:sp>
          <p:nvSpPr>
            <p:cNvPr id="10" name="Freeform 1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1" name="TextBox 1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2" name="Group 12"/>
          <p:cNvGrpSpPr/>
          <p:nvPr/>
        </p:nvGrpSpPr>
        <p:grpSpPr>
          <a:xfrm rot="-10800000">
            <a:off x="750338" y="0"/>
            <a:ext cx="997288" cy="872627"/>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4" name="TextBox 1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5" name="Group 15"/>
          <p:cNvGrpSpPr/>
          <p:nvPr/>
        </p:nvGrpSpPr>
        <p:grpSpPr>
          <a:xfrm>
            <a:off x="0" y="0"/>
            <a:ext cx="997288" cy="872627"/>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7" name="TextBox 1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8" name="Freeform 18"/>
          <p:cNvSpPr/>
          <p:nvPr/>
        </p:nvSpPr>
        <p:spPr>
          <a:xfrm>
            <a:off x="4181629" y="1822940"/>
            <a:ext cx="9483385" cy="7503752"/>
          </a:xfrm>
          <a:custGeom>
            <a:avLst/>
            <a:gdLst/>
            <a:ahLst/>
            <a:cxnLst/>
            <a:rect l="l" t="t" r="r" b="b"/>
            <a:pathLst>
              <a:path w="9483385" h="7503752">
                <a:moveTo>
                  <a:pt x="0" y="0"/>
                </a:moveTo>
                <a:lnTo>
                  <a:pt x="9483385" y="0"/>
                </a:lnTo>
                <a:lnTo>
                  <a:pt x="9483385" y="7503752"/>
                </a:lnTo>
                <a:lnTo>
                  <a:pt x="0" y="7503752"/>
                </a:lnTo>
                <a:lnTo>
                  <a:pt x="0" y="0"/>
                </a:lnTo>
                <a:close/>
              </a:path>
            </a:pathLst>
          </a:custGeom>
          <a:blipFill>
            <a:blip r:embed="rId3"/>
            <a:stretch>
              <a:fillRect/>
            </a:stretch>
          </a:blipFill>
          <a:ln w="19050" cap="sq">
            <a:solidFill>
              <a:srgbClr val="000000"/>
            </a:solidFill>
            <a:prstDash val="solid"/>
            <a:miter/>
          </a:ln>
        </p:spPr>
        <p:txBody>
          <a:bodyPr/>
          <a:lstStyle/>
          <a:p>
            <a:endParaRPr lang="en-US"/>
          </a:p>
        </p:txBody>
      </p:sp>
      <p:sp>
        <p:nvSpPr>
          <p:cNvPr id="19" name="TextBox 19"/>
          <p:cNvSpPr txBox="1"/>
          <p:nvPr/>
        </p:nvSpPr>
        <p:spPr>
          <a:xfrm>
            <a:off x="7630546" y="193272"/>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CODE</a:t>
            </a:r>
          </a:p>
        </p:txBody>
      </p:sp>
      <p:sp>
        <p:nvSpPr>
          <p:cNvPr id="20" name="TextBox 20"/>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21" name="TextBox 21"/>
          <p:cNvSpPr txBox="1"/>
          <p:nvPr/>
        </p:nvSpPr>
        <p:spPr>
          <a:xfrm>
            <a:off x="6448332" y="1115800"/>
            <a:ext cx="4567119" cy="618491"/>
          </a:xfrm>
          <a:prstGeom prst="rect">
            <a:avLst/>
          </a:prstGeom>
        </p:spPr>
        <p:txBody>
          <a:bodyPr lIns="0" tIns="0" rIns="0" bIns="0" rtlCol="0" anchor="t">
            <a:spAutoFit/>
          </a:bodyPr>
          <a:lstStyle/>
          <a:p>
            <a:pPr algn="ctr">
              <a:lnSpc>
                <a:spcPts val="4759"/>
              </a:lnSpc>
            </a:pPr>
            <a:r>
              <a:rPr lang="en-US" sz="3399">
                <a:solidFill>
                  <a:srgbClr val="000000"/>
                </a:solidFill>
                <a:latin typeface="Poppins Bold"/>
              </a:rPr>
              <a:t>Model Training Code</a:t>
            </a:r>
          </a:p>
        </p:txBody>
      </p:sp>
      <p:sp>
        <p:nvSpPr>
          <p:cNvPr id="22" name="TextBox 22"/>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IT20637828 | Fayas ACM  |  TMP-2023-24-082</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574388"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6277009" y="689261"/>
            <a:ext cx="1700198" cy="1487673"/>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76885" y="1304307"/>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12" name="Freeform 12"/>
          <p:cNvSpPr/>
          <p:nvPr/>
        </p:nvSpPr>
        <p:spPr>
          <a:xfrm>
            <a:off x="2556857" y="1433097"/>
            <a:ext cx="12385397" cy="7536503"/>
          </a:xfrm>
          <a:custGeom>
            <a:avLst/>
            <a:gdLst/>
            <a:ahLst/>
            <a:cxnLst/>
            <a:rect l="l" t="t" r="r" b="b"/>
            <a:pathLst>
              <a:path w="12385397" h="7536503">
                <a:moveTo>
                  <a:pt x="0" y="0"/>
                </a:moveTo>
                <a:lnTo>
                  <a:pt x="12385397" y="0"/>
                </a:lnTo>
                <a:lnTo>
                  <a:pt x="12385397" y="7536503"/>
                </a:lnTo>
                <a:lnTo>
                  <a:pt x="0" y="7536503"/>
                </a:lnTo>
                <a:lnTo>
                  <a:pt x="0" y="0"/>
                </a:lnTo>
                <a:close/>
              </a:path>
            </a:pathLst>
          </a:custGeom>
          <a:blipFill>
            <a:blip r:embed="rId3"/>
            <a:stretch>
              <a:fillRect/>
            </a:stretch>
          </a:blipFill>
          <a:ln w="28575" cap="sq">
            <a:solidFill>
              <a:srgbClr val="000000"/>
            </a:solidFill>
            <a:prstDash val="solid"/>
            <a:miter/>
          </a:ln>
        </p:spPr>
        <p:txBody>
          <a:bodyPr/>
          <a:lstStyle/>
          <a:p>
            <a:endParaRPr lang="en-US"/>
          </a:p>
        </p:txBody>
      </p:sp>
      <p:sp>
        <p:nvSpPr>
          <p:cNvPr id="13" name="TextBox 13"/>
          <p:cNvSpPr txBox="1"/>
          <p:nvPr/>
        </p:nvSpPr>
        <p:spPr>
          <a:xfrm>
            <a:off x="6138222" y="147034"/>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OUTCOME</a:t>
            </a:r>
          </a:p>
        </p:txBody>
      </p:sp>
      <p:sp>
        <p:nvSpPr>
          <p:cNvPr id="14" name="TextBox 14"/>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15" name="TextBox 15"/>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IT20637828 | Fayas ACM  |  TMP-2023-24-082</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574388"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5" name="Freeform 5"/>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6" name="Freeform 6"/>
          <p:cNvSpPr/>
          <p:nvPr/>
        </p:nvSpPr>
        <p:spPr>
          <a:xfrm>
            <a:off x="878889" y="4920916"/>
            <a:ext cx="16530222" cy="1902836"/>
          </a:xfrm>
          <a:custGeom>
            <a:avLst/>
            <a:gdLst/>
            <a:ahLst/>
            <a:cxnLst/>
            <a:rect l="l" t="t" r="r" b="b"/>
            <a:pathLst>
              <a:path w="16530222" h="1902836">
                <a:moveTo>
                  <a:pt x="0" y="0"/>
                </a:moveTo>
                <a:lnTo>
                  <a:pt x="16530222" y="0"/>
                </a:lnTo>
                <a:lnTo>
                  <a:pt x="16530222" y="1902836"/>
                </a:lnTo>
                <a:lnTo>
                  <a:pt x="0" y="1902836"/>
                </a:lnTo>
                <a:lnTo>
                  <a:pt x="0" y="0"/>
                </a:lnTo>
                <a:close/>
              </a:path>
            </a:pathLst>
          </a:custGeom>
          <a:blipFill>
            <a:blip r:embed="rId3"/>
            <a:stretch>
              <a:fillRect r="-31765"/>
            </a:stretch>
          </a:blipFill>
          <a:ln w="28575" cap="sq">
            <a:solidFill>
              <a:srgbClr val="000000"/>
            </a:solidFill>
            <a:prstDash val="solid"/>
            <a:miter/>
          </a:ln>
        </p:spPr>
        <p:txBody>
          <a:bodyPr/>
          <a:lstStyle/>
          <a:p>
            <a:endParaRPr lang="en-US"/>
          </a:p>
        </p:txBody>
      </p:sp>
      <p:sp>
        <p:nvSpPr>
          <p:cNvPr id="7" name="TextBox 7"/>
          <p:cNvSpPr txBox="1"/>
          <p:nvPr/>
        </p:nvSpPr>
        <p:spPr>
          <a:xfrm>
            <a:off x="6138222" y="147034"/>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OUTCOME</a:t>
            </a:r>
          </a:p>
        </p:txBody>
      </p:sp>
      <p:sp>
        <p:nvSpPr>
          <p:cNvPr id="8" name="TextBox 8"/>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9" name="TextBox 9"/>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id="10" name="Freeform 10"/>
          <p:cNvSpPr/>
          <p:nvPr/>
        </p:nvSpPr>
        <p:spPr>
          <a:xfrm>
            <a:off x="1028700" y="2268014"/>
            <a:ext cx="15825601" cy="1559225"/>
          </a:xfrm>
          <a:custGeom>
            <a:avLst/>
            <a:gdLst/>
            <a:ahLst/>
            <a:cxnLst/>
            <a:rect l="l" t="t" r="r" b="b"/>
            <a:pathLst>
              <a:path w="15825601" h="1559225">
                <a:moveTo>
                  <a:pt x="0" y="0"/>
                </a:moveTo>
                <a:lnTo>
                  <a:pt x="15825601" y="0"/>
                </a:lnTo>
                <a:lnTo>
                  <a:pt x="15825601" y="1559225"/>
                </a:lnTo>
                <a:lnTo>
                  <a:pt x="0" y="1559225"/>
                </a:lnTo>
                <a:lnTo>
                  <a:pt x="0" y="0"/>
                </a:lnTo>
                <a:close/>
              </a:path>
            </a:pathLst>
          </a:custGeom>
          <a:blipFill>
            <a:blip r:embed="rId4"/>
            <a:stretch>
              <a:fillRect/>
            </a:stretch>
          </a:blipFill>
          <a:ln w="28575" cap="sq">
            <a:solidFill>
              <a:srgbClr val="000000"/>
            </a:solidFill>
            <a:prstDash val="solid"/>
            <a:miter/>
          </a:ln>
        </p:spPr>
        <p:txBody>
          <a:bodyPr/>
          <a:lstStyle/>
          <a:p>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307666" y="6066951"/>
            <a:ext cx="7672669"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3" name="Group 3"/>
          <p:cNvGrpSpPr/>
          <p:nvPr/>
        </p:nvGrpSpPr>
        <p:grpSpPr>
          <a:xfrm rot="-10800000">
            <a:off x="-3067113" y="-179028"/>
            <a:ext cx="6103845" cy="5340865"/>
            <a:chOff x="0" y="0"/>
            <a:chExt cx="812800" cy="711200"/>
          </a:xfrm>
        </p:grpSpPr>
        <p:sp>
          <p:nvSpPr>
            <p:cNvPr id="4" name="Freeform 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5" name="TextBox 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a:off x="16721430" y="701820"/>
            <a:ext cx="3114134" cy="2724867"/>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US"/>
            </a:p>
          </p:txBody>
        </p:sp>
        <p:sp>
          <p:nvSpPr>
            <p:cNvPr id="8" name="TextBox 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9" name="Group 9"/>
          <p:cNvGrpSpPr/>
          <p:nvPr/>
        </p:nvGrpSpPr>
        <p:grpSpPr>
          <a:xfrm rot="-10800000">
            <a:off x="16721430" y="3347730"/>
            <a:ext cx="3085910" cy="2700171"/>
            <a:chOff x="0" y="0"/>
            <a:chExt cx="812800" cy="711200"/>
          </a:xfrm>
        </p:grpSpPr>
        <p:sp>
          <p:nvSpPr>
            <p:cNvPr id="10" name="Freeform 1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1" name="TextBox 1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2" name="Group 12"/>
          <p:cNvGrpSpPr/>
          <p:nvPr/>
        </p:nvGrpSpPr>
        <p:grpSpPr>
          <a:xfrm rot="-10800000">
            <a:off x="14700697" y="-109596"/>
            <a:ext cx="4041467" cy="3536283"/>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4" name="TextBox 1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5" name="Group 15"/>
          <p:cNvGrpSpPr/>
          <p:nvPr/>
        </p:nvGrpSpPr>
        <p:grpSpPr>
          <a:xfrm>
            <a:off x="844545" y="701820"/>
            <a:ext cx="2020733" cy="1768142"/>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7" name="TextBox 1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8" name="Group 18"/>
          <p:cNvGrpSpPr/>
          <p:nvPr/>
        </p:nvGrpSpPr>
        <p:grpSpPr>
          <a:xfrm rot="-10800000">
            <a:off x="15255224" y="7980148"/>
            <a:ext cx="2020733" cy="1768142"/>
            <a:chOff x="0" y="0"/>
            <a:chExt cx="812800" cy="711200"/>
          </a:xfrm>
        </p:grpSpPr>
        <p:sp>
          <p:nvSpPr>
            <p:cNvPr id="19" name="Freeform 1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20" name="TextBox 2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1" name="Group 21"/>
          <p:cNvGrpSpPr/>
          <p:nvPr/>
        </p:nvGrpSpPr>
        <p:grpSpPr>
          <a:xfrm rot="-10800000">
            <a:off x="2039445" y="716487"/>
            <a:ext cx="997288" cy="872627"/>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3" name="TextBox 2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4" name="Group 24"/>
          <p:cNvGrpSpPr/>
          <p:nvPr/>
        </p:nvGrpSpPr>
        <p:grpSpPr>
          <a:xfrm>
            <a:off x="15171344" y="8875662"/>
            <a:ext cx="997288" cy="872627"/>
            <a:chOff x="0" y="0"/>
            <a:chExt cx="812800" cy="711200"/>
          </a:xfrm>
        </p:grpSpPr>
        <p:sp>
          <p:nvSpPr>
            <p:cNvPr id="25" name="Freeform 2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6" name="TextBox 2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7" name="TextBox 27"/>
          <p:cNvSpPr txBox="1"/>
          <p:nvPr/>
        </p:nvSpPr>
        <p:spPr>
          <a:xfrm>
            <a:off x="7838756" y="4792609"/>
            <a:ext cx="2610488"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DEMO</a:t>
            </a:r>
          </a:p>
        </p:txBody>
      </p:sp>
      <p:sp>
        <p:nvSpPr>
          <p:cNvPr id="28" name="Freeform 28"/>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29" name="TextBox 29"/>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30" name="TextBox 30"/>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IT20637828 | Fayas ACM  |  TMP-2023-24-082</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574388"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6277009" y="689261"/>
            <a:ext cx="1700198" cy="1487673"/>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76885" y="1304307"/>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TextBox 11"/>
          <p:cNvSpPr txBox="1"/>
          <p:nvPr/>
        </p:nvSpPr>
        <p:spPr>
          <a:xfrm>
            <a:off x="1028700" y="745241"/>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REFERENCES</a:t>
            </a:r>
          </a:p>
        </p:txBody>
      </p:sp>
      <p:sp>
        <p:nvSpPr>
          <p:cNvPr id="12" name="Freeform 12"/>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13" name="TextBox 13"/>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IT20637828 | Fayas ACM  |  TMP-2023-24-082</a:t>
            </a:r>
          </a:p>
        </p:txBody>
      </p:sp>
      <p:sp>
        <p:nvSpPr>
          <p:cNvPr id="14" name="TextBox 14"/>
          <p:cNvSpPr txBox="1"/>
          <p:nvPr/>
        </p:nvSpPr>
        <p:spPr>
          <a:xfrm>
            <a:off x="2292973" y="2043584"/>
            <a:ext cx="14581199" cy="6677328"/>
          </a:xfrm>
          <a:prstGeom prst="rect">
            <a:avLst/>
          </a:prstGeom>
        </p:spPr>
        <p:txBody>
          <a:bodyPr lIns="0" tIns="0" rIns="0" bIns="0" rtlCol="0" anchor="t">
            <a:spAutoFit/>
          </a:bodyPr>
          <a:lstStyle/>
          <a:p>
            <a:pPr>
              <a:lnSpc>
                <a:spcPts val="4116"/>
              </a:lnSpc>
            </a:pPr>
            <a:endParaRPr/>
          </a:p>
          <a:p>
            <a:pPr>
              <a:lnSpc>
                <a:spcPts val="4116"/>
              </a:lnSpc>
            </a:pPr>
            <a:r>
              <a:rPr lang="en-US" sz="2494">
                <a:solidFill>
                  <a:srgbClr val="000000"/>
                </a:solidFill>
                <a:latin typeface="Poppins Bold"/>
              </a:rPr>
              <a:t>[1] </a:t>
            </a:r>
            <a:r>
              <a:rPr lang="en-US" sz="2494">
                <a:solidFill>
                  <a:srgbClr val="000000"/>
                </a:solidFill>
                <a:latin typeface="Poppins"/>
              </a:rPr>
              <a:t> Martinelli, F., Marulli, F., Mercaldo, F., Marrone, S., &amp; Santone, A. (2020). Enhanced privacy    and data protection using natural language processing and artificial intelligence. 2020 International Joint Conference on Neural Networks (IJCNN), 1–8.</a:t>
            </a:r>
          </a:p>
          <a:p>
            <a:pPr>
              <a:lnSpc>
                <a:spcPts val="4116"/>
              </a:lnSpc>
            </a:pPr>
            <a:endParaRPr lang="en-US" sz="2494">
              <a:solidFill>
                <a:srgbClr val="000000"/>
              </a:solidFill>
              <a:latin typeface="Poppins"/>
            </a:endParaRPr>
          </a:p>
          <a:p>
            <a:pPr>
              <a:lnSpc>
                <a:spcPts val="4116"/>
              </a:lnSpc>
            </a:pPr>
            <a:r>
              <a:rPr lang="en-US" sz="2494">
                <a:solidFill>
                  <a:srgbClr val="000000"/>
                </a:solidFill>
                <a:latin typeface="Poppins Bold"/>
              </a:rPr>
              <a:t>[2]</a:t>
            </a:r>
            <a:r>
              <a:rPr lang="en-US" sz="2494">
                <a:solidFill>
                  <a:srgbClr val="000000"/>
                </a:solidFill>
                <a:latin typeface="Poppins"/>
              </a:rPr>
              <a:t>  Vaidya, N. (n.d.). 5 natural language processing techniques for extracting information. Aureusanalytics.com. Retrieved August 1, 2023, from https://blog.aureusanalytics.com/blog/5-natural-language-processing-techniques-for-extracting-information</a:t>
            </a:r>
          </a:p>
          <a:p>
            <a:pPr>
              <a:lnSpc>
                <a:spcPts val="4116"/>
              </a:lnSpc>
            </a:pPr>
            <a:endParaRPr lang="en-US" sz="2494">
              <a:solidFill>
                <a:srgbClr val="000000"/>
              </a:solidFill>
              <a:latin typeface="Poppins"/>
            </a:endParaRPr>
          </a:p>
          <a:p>
            <a:pPr>
              <a:lnSpc>
                <a:spcPts val="4116"/>
              </a:lnSpc>
            </a:pPr>
            <a:r>
              <a:rPr lang="en-US" sz="2494">
                <a:solidFill>
                  <a:srgbClr val="000000"/>
                </a:solidFill>
                <a:latin typeface="Poppins Bold"/>
              </a:rPr>
              <a:t>[3]</a:t>
            </a:r>
            <a:r>
              <a:rPr lang="en-US" sz="2494">
                <a:solidFill>
                  <a:srgbClr val="000000"/>
                </a:solidFill>
                <a:latin typeface="Poppins"/>
              </a:rPr>
              <a:t>  (N.d.). Researchgate.net. Retrieved August 1, 2023, from https://www.researchgate.net/publication/326264437_Natural_Language_Processing_for_Information_Extraction</a:t>
            </a:r>
          </a:p>
        </p:txBody>
      </p:sp>
      <p:sp>
        <p:nvSpPr>
          <p:cNvPr id="15" name="TextBox 15"/>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71550"/>
            <a:ext cx="7477104"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MAIN OBJECTIVE </a:t>
            </a:r>
          </a:p>
        </p:txBody>
      </p:sp>
      <p:grpSp>
        <p:nvGrpSpPr>
          <p:cNvPr id="3" name="Group 3"/>
          <p:cNvGrpSpPr/>
          <p:nvPr/>
        </p:nvGrpSpPr>
        <p:grpSpPr>
          <a:xfrm rot="-10800000">
            <a:off x="15574388" y="-1641732"/>
            <a:ext cx="6103845" cy="5340865"/>
            <a:chOff x="0" y="0"/>
            <a:chExt cx="812800" cy="711200"/>
          </a:xfrm>
        </p:grpSpPr>
        <p:sp>
          <p:nvSpPr>
            <p:cNvPr id="4" name="Freeform 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5" name="TextBox 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rot="-10800000">
            <a:off x="16277009" y="689261"/>
            <a:ext cx="1700198" cy="1487673"/>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8" name="TextBox 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9" name="Freeform 9"/>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10" name="TextBox 10"/>
          <p:cNvSpPr txBox="1"/>
          <p:nvPr/>
        </p:nvSpPr>
        <p:spPr>
          <a:xfrm>
            <a:off x="1036740" y="3930015"/>
            <a:ext cx="15952816" cy="2165350"/>
          </a:xfrm>
          <a:prstGeom prst="rect">
            <a:avLst/>
          </a:prstGeom>
        </p:spPr>
        <p:txBody>
          <a:bodyPr lIns="0" tIns="0" rIns="0" bIns="0" rtlCol="0" anchor="t">
            <a:spAutoFit/>
          </a:bodyPr>
          <a:lstStyle/>
          <a:p>
            <a:pPr algn="ctr">
              <a:lnSpc>
                <a:spcPts val="5599"/>
              </a:lnSpc>
            </a:pPr>
            <a:r>
              <a:rPr lang="en-US" sz="3999">
                <a:solidFill>
                  <a:srgbClr val="000000"/>
                </a:solidFill>
                <a:latin typeface="Times New Roman"/>
              </a:rPr>
              <a:t>To enhance email security and prevent unauthorized access to sensitive email content, safeguarding against data breaches through the implementation of advanced DLP.</a:t>
            </a:r>
          </a:p>
        </p:txBody>
      </p:sp>
      <p:sp>
        <p:nvSpPr>
          <p:cNvPr id="11" name="TextBox 11"/>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2994217" y="-634399"/>
            <a:ext cx="5622271" cy="4919487"/>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rot="-10800000">
            <a:off x="15943291" y="7774589"/>
            <a:ext cx="2020733" cy="1768142"/>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rot="-10800000">
            <a:off x="734936" y="802545"/>
            <a:ext cx="2020733" cy="1768142"/>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3" name="TextBox 1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15859411" y="8670103"/>
            <a:ext cx="997288" cy="872627"/>
            <a:chOff x="0" y="0"/>
            <a:chExt cx="812800" cy="711200"/>
          </a:xfrm>
        </p:grpSpPr>
        <p:sp>
          <p:nvSpPr>
            <p:cNvPr id="15" name="Freeform 1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6" name="TextBox 1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657671" y="1740498"/>
            <a:ext cx="997288" cy="872627"/>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9" name="TextBox 1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0" name="Freeform 20"/>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grpSp>
        <p:nvGrpSpPr>
          <p:cNvPr id="21" name="Group 21"/>
          <p:cNvGrpSpPr/>
          <p:nvPr/>
        </p:nvGrpSpPr>
        <p:grpSpPr>
          <a:xfrm>
            <a:off x="7913382" y="3600450"/>
            <a:ext cx="2461236" cy="3007992"/>
            <a:chOff x="0" y="0"/>
            <a:chExt cx="648227" cy="792228"/>
          </a:xfrm>
        </p:grpSpPr>
        <p:sp>
          <p:nvSpPr>
            <p:cNvPr id="22" name="Freeform 22"/>
            <p:cNvSpPr/>
            <p:nvPr/>
          </p:nvSpPr>
          <p:spPr>
            <a:xfrm>
              <a:off x="0" y="0"/>
              <a:ext cx="648227" cy="792228"/>
            </a:xfrm>
            <a:custGeom>
              <a:avLst/>
              <a:gdLst/>
              <a:ahLst/>
              <a:cxnLst/>
              <a:rect l="l" t="t" r="r" b="b"/>
              <a:pathLst>
                <a:path w="648227" h="792228">
                  <a:moveTo>
                    <a:pt x="0" y="0"/>
                  </a:moveTo>
                  <a:lnTo>
                    <a:pt x="648227" y="0"/>
                  </a:lnTo>
                  <a:lnTo>
                    <a:pt x="648227" y="792228"/>
                  </a:lnTo>
                  <a:lnTo>
                    <a:pt x="0" y="792228"/>
                  </a:lnTo>
                  <a:close/>
                </a:path>
              </a:pathLst>
            </a:custGeom>
            <a:solidFill>
              <a:srgbClr val="1255B6"/>
            </a:solidFill>
          </p:spPr>
          <p:txBody>
            <a:bodyPr/>
            <a:lstStyle/>
            <a:p>
              <a:endParaRPr lang="en-US"/>
            </a:p>
          </p:txBody>
        </p:sp>
        <p:sp>
          <p:nvSpPr>
            <p:cNvPr id="23" name="TextBox 23"/>
            <p:cNvSpPr txBox="1"/>
            <p:nvPr/>
          </p:nvSpPr>
          <p:spPr>
            <a:xfrm>
              <a:off x="0" y="-76200"/>
              <a:ext cx="648227" cy="868428"/>
            </a:xfrm>
            <a:prstGeom prst="rect">
              <a:avLst/>
            </a:prstGeom>
          </p:spPr>
          <p:txBody>
            <a:bodyPr lIns="50800" tIns="50800" rIns="50800" bIns="50800" rtlCol="0" anchor="ctr"/>
            <a:lstStyle/>
            <a:p>
              <a:pPr algn="ctr">
                <a:lnSpc>
                  <a:spcPts val="3639"/>
                </a:lnSpc>
              </a:pPr>
              <a:endParaRPr/>
            </a:p>
          </p:txBody>
        </p:sp>
      </p:grpSp>
      <p:sp>
        <p:nvSpPr>
          <p:cNvPr id="24" name="Freeform 24"/>
          <p:cNvSpPr/>
          <p:nvPr/>
        </p:nvSpPr>
        <p:spPr>
          <a:xfrm>
            <a:off x="8038528" y="3757127"/>
            <a:ext cx="2210944" cy="2720357"/>
          </a:xfrm>
          <a:custGeom>
            <a:avLst/>
            <a:gdLst/>
            <a:ahLst/>
            <a:cxnLst/>
            <a:rect l="l" t="t" r="r" b="b"/>
            <a:pathLst>
              <a:path w="2210944" h="2720357">
                <a:moveTo>
                  <a:pt x="0" y="0"/>
                </a:moveTo>
                <a:lnTo>
                  <a:pt x="2210944" y="0"/>
                </a:lnTo>
                <a:lnTo>
                  <a:pt x="2210944" y="2720357"/>
                </a:lnTo>
                <a:lnTo>
                  <a:pt x="0" y="2720357"/>
                </a:lnTo>
                <a:lnTo>
                  <a:pt x="0" y="0"/>
                </a:lnTo>
                <a:close/>
              </a:path>
            </a:pathLst>
          </a:custGeom>
          <a:blipFill>
            <a:blip r:embed="rId3"/>
            <a:stretch>
              <a:fillRect l="-6337" r="-6337"/>
            </a:stretch>
          </a:blipFill>
        </p:spPr>
        <p:txBody>
          <a:bodyPr/>
          <a:lstStyle/>
          <a:p>
            <a:endParaRPr lang="en-US"/>
          </a:p>
        </p:txBody>
      </p:sp>
      <p:sp>
        <p:nvSpPr>
          <p:cNvPr id="25" name="TextBox 25"/>
          <p:cNvSpPr txBox="1"/>
          <p:nvPr/>
        </p:nvSpPr>
        <p:spPr>
          <a:xfrm>
            <a:off x="3917863" y="942975"/>
            <a:ext cx="10529127" cy="1443995"/>
          </a:xfrm>
          <a:prstGeom prst="rect">
            <a:avLst/>
          </a:prstGeom>
        </p:spPr>
        <p:txBody>
          <a:bodyPr lIns="0" tIns="0" rIns="0" bIns="0" rtlCol="0" anchor="t">
            <a:spAutoFit/>
          </a:bodyPr>
          <a:lstStyle/>
          <a:p>
            <a:pPr algn="ctr">
              <a:lnSpc>
                <a:spcPts val="5359"/>
              </a:lnSpc>
            </a:pPr>
            <a:r>
              <a:rPr lang="en-US" sz="4503">
                <a:solidFill>
                  <a:srgbClr val="000000"/>
                </a:solidFill>
                <a:latin typeface="Times New Roman Bold"/>
              </a:rPr>
              <a:t>CLASSIFY DATA LEAKAGE LEVEL WITH MACHINE LEARNING</a:t>
            </a:r>
          </a:p>
        </p:txBody>
      </p:sp>
      <p:sp>
        <p:nvSpPr>
          <p:cNvPr id="26" name="TextBox 26"/>
          <p:cNvSpPr txBox="1"/>
          <p:nvPr/>
        </p:nvSpPr>
        <p:spPr>
          <a:xfrm>
            <a:off x="4603798" y="6991834"/>
            <a:ext cx="9157257" cy="1041400"/>
          </a:xfrm>
          <a:prstGeom prst="rect">
            <a:avLst/>
          </a:prstGeom>
        </p:spPr>
        <p:txBody>
          <a:bodyPr lIns="0" tIns="0" rIns="0" bIns="0" rtlCol="0" anchor="t">
            <a:spAutoFit/>
          </a:bodyPr>
          <a:lstStyle/>
          <a:p>
            <a:pPr algn="ctr">
              <a:lnSpc>
                <a:spcPts val="7699"/>
              </a:lnSpc>
            </a:pPr>
            <a:r>
              <a:rPr lang="en-US" sz="5499">
                <a:solidFill>
                  <a:srgbClr val="000000"/>
                </a:solidFill>
                <a:latin typeface="Times New Roman Bold"/>
              </a:rPr>
              <a:t> Keshani SK | IT20299002 </a:t>
            </a:r>
          </a:p>
        </p:txBody>
      </p:sp>
      <p:sp>
        <p:nvSpPr>
          <p:cNvPr id="27" name="TextBox 27"/>
          <p:cNvSpPr txBox="1"/>
          <p:nvPr/>
        </p:nvSpPr>
        <p:spPr>
          <a:xfrm>
            <a:off x="6489639" y="8127147"/>
            <a:ext cx="5385575" cy="873760"/>
          </a:xfrm>
          <a:prstGeom prst="rect">
            <a:avLst/>
          </a:prstGeom>
        </p:spPr>
        <p:txBody>
          <a:bodyPr lIns="0" tIns="0" rIns="0" bIns="0" rtlCol="0" anchor="t">
            <a:spAutoFit/>
          </a:bodyPr>
          <a:lstStyle/>
          <a:p>
            <a:pPr algn="ctr">
              <a:lnSpc>
                <a:spcPts val="6439"/>
              </a:lnSpc>
            </a:pPr>
            <a:r>
              <a:rPr lang="en-US" sz="4599">
                <a:solidFill>
                  <a:srgbClr val="000000"/>
                </a:solidFill>
                <a:latin typeface="Times New Roman"/>
              </a:rPr>
              <a:t>CYBERSECURITY</a:t>
            </a:r>
          </a:p>
        </p:txBody>
      </p:sp>
      <p:sp>
        <p:nvSpPr>
          <p:cNvPr id="28" name="TextBox 28"/>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id="29" name="TextBox 29"/>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73072" y="-602202"/>
            <a:ext cx="7662267" cy="8161407"/>
            <a:chOff x="0" y="0"/>
            <a:chExt cx="655781" cy="698500"/>
          </a:xfrm>
        </p:grpSpPr>
        <p:sp>
          <p:nvSpPr>
            <p:cNvPr id="3" name="Freeform 3"/>
            <p:cNvSpPr/>
            <p:nvPr/>
          </p:nvSpPr>
          <p:spPr>
            <a:xfrm>
              <a:off x="0" y="0"/>
              <a:ext cx="655781" cy="698500"/>
            </a:xfrm>
            <a:custGeom>
              <a:avLst/>
              <a:gdLst/>
              <a:ahLst/>
              <a:cxnLst/>
              <a:rect l="l" t="t" r="r" b="b"/>
              <a:pathLst>
                <a:path w="655781" h="698500">
                  <a:moveTo>
                    <a:pt x="655781" y="349250"/>
                  </a:moveTo>
                  <a:lnTo>
                    <a:pt x="452581" y="698500"/>
                  </a:lnTo>
                  <a:lnTo>
                    <a:pt x="203200" y="698500"/>
                  </a:lnTo>
                  <a:lnTo>
                    <a:pt x="0" y="349250"/>
                  </a:lnTo>
                  <a:lnTo>
                    <a:pt x="203200" y="0"/>
                  </a:lnTo>
                  <a:lnTo>
                    <a:pt x="452581" y="0"/>
                  </a:lnTo>
                  <a:lnTo>
                    <a:pt x="655781" y="349250"/>
                  </a:lnTo>
                  <a:close/>
                </a:path>
              </a:pathLst>
            </a:custGeom>
            <a:solidFill>
              <a:srgbClr val="1255B6"/>
            </a:solidFill>
          </p:spPr>
          <p:txBody>
            <a:bodyPr/>
            <a:lstStyle/>
            <a:p>
              <a:endParaRPr lang="en-US"/>
            </a:p>
          </p:txBody>
        </p:sp>
        <p:sp>
          <p:nvSpPr>
            <p:cNvPr id="4" name="TextBox 4"/>
            <p:cNvSpPr txBox="1"/>
            <p:nvPr/>
          </p:nvSpPr>
          <p:spPr>
            <a:xfrm>
              <a:off x="114300" y="-76200"/>
              <a:ext cx="427181" cy="7747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14616045" y="4406801"/>
            <a:ext cx="7343910" cy="6425921"/>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rot="-10800000">
            <a:off x="14885769" y="6779613"/>
            <a:ext cx="2639518" cy="2309578"/>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rot="-10800000">
            <a:off x="12246252" y="113942"/>
            <a:ext cx="2639518" cy="2309578"/>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3" name="TextBox 1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14776204" y="7949350"/>
            <a:ext cx="1302675" cy="1139841"/>
            <a:chOff x="0" y="0"/>
            <a:chExt cx="812800" cy="711200"/>
          </a:xfrm>
        </p:grpSpPr>
        <p:sp>
          <p:nvSpPr>
            <p:cNvPr id="15" name="Freeform 1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6" name="TextBox 1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1396142" y="128891"/>
            <a:ext cx="1302675" cy="1139841"/>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9" name="TextBox 1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0" name="TextBox 20"/>
          <p:cNvSpPr txBox="1"/>
          <p:nvPr/>
        </p:nvSpPr>
        <p:spPr>
          <a:xfrm>
            <a:off x="1052362" y="592045"/>
            <a:ext cx="7076390"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BACKGROUND</a:t>
            </a:r>
          </a:p>
        </p:txBody>
      </p:sp>
      <p:sp>
        <p:nvSpPr>
          <p:cNvPr id="21" name="Freeform 2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3"/>
            <a:stretch>
              <a:fillRect/>
            </a:stretch>
          </a:blipFill>
        </p:spPr>
        <p:txBody>
          <a:bodyPr/>
          <a:lstStyle/>
          <a:p>
            <a:endParaRPr lang="en-US"/>
          </a:p>
        </p:txBody>
      </p:sp>
      <p:sp>
        <p:nvSpPr>
          <p:cNvPr id="22" name="TextBox 22"/>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dirty="0">
                <a:solidFill>
                  <a:srgbClr val="000000"/>
                </a:solidFill>
                <a:latin typeface="Canva Sans"/>
              </a:rPr>
              <a:t>IT20299002  | Keshani SK  |  TMP-2023-24-082</a:t>
            </a:r>
          </a:p>
        </p:txBody>
      </p:sp>
      <p:sp>
        <p:nvSpPr>
          <p:cNvPr id="23" name="TextBox 23"/>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24" name="TextBox 24"/>
          <p:cNvSpPr txBox="1"/>
          <p:nvPr/>
        </p:nvSpPr>
        <p:spPr>
          <a:xfrm>
            <a:off x="347416" y="2879494"/>
            <a:ext cx="13698193" cy="5915025"/>
          </a:xfrm>
          <a:prstGeom prst="rect">
            <a:avLst/>
          </a:prstGeom>
        </p:spPr>
        <p:txBody>
          <a:bodyPr lIns="0" tIns="0" rIns="0" bIns="0" rtlCol="0" anchor="t">
            <a:spAutoFit/>
          </a:bodyPr>
          <a:lstStyle/>
          <a:p>
            <a:pPr marL="647700" lvl="1" indent="-323850">
              <a:lnSpc>
                <a:spcPts val="4200"/>
              </a:lnSpc>
              <a:buFont typeface="Arial"/>
              <a:buChar char="•"/>
            </a:pPr>
            <a:r>
              <a:rPr lang="en-US" sz="3000" dirty="0">
                <a:solidFill>
                  <a:srgbClr val="000000"/>
                </a:solidFill>
                <a:latin typeface="Times New Roman"/>
              </a:rPr>
              <a:t>Classifying data leakage levels using machine learning for</a:t>
            </a:r>
          </a:p>
          <a:p>
            <a:pPr>
              <a:lnSpc>
                <a:spcPts val="4200"/>
              </a:lnSpc>
            </a:pPr>
            <a:r>
              <a:rPr lang="en-US" sz="3000" dirty="0">
                <a:solidFill>
                  <a:srgbClr val="000000"/>
                </a:solidFill>
                <a:latin typeface="Times New Roman"/>
              </a:rPr>
              <a:t>       proactive data protection. </a:t>
            </a:r>
          </a:p>
          <a:p>
            <a:pPr>
              <a:lnSpc>
                <a:spcPts val="4200"/>
              </a:lnSpc>
            </a:pPr>
            <a:endParaRPr lang="en-US" sz="3000" dirty="0">
              <a:solidFill>
                <a:srgbClr val="000000"/>
              </a:solidFill>
              <a:latin typeface="Times New Roman"/>
            </a:endParaRPr>
          </a:p>
          <a:p>
            <a:pPr marL="647700" lvl="1" indent="-323850">
              <a:lnSpc>
                <a:spcPts val="4200"/>
              </a:lnSpc>
              <a:buFont typeface="Arial"/>
              <a:buChar char="•"/>
            </a:pPr>
            <a:r>
              <a:rPr lang="en-US" sz="3000" dirty="0">
                <a:solidFill>
                  <a:srgbClr val="000000"/>
                </a:solidFill>
                <a:latin typeface="Times New Roman"/>
              </a:rPr>
              <a:t>Interactive classification dashboard for real-time monitoring of email sensitivity.</a:t>
            </a:r>
          </a:p>
          <a:p>
            <a:pPr>
              <a:lnSpc>
                <a:spcPts val="4200"/>
              </a:lnSpc>
            </a:pPr>
            <a:endParaRPr lang="en-US" sz="3000" dirty="0">
              <a:solidFill>
                <a:srgbClr val="000000"/>
              </a:solidFill>
              <a:latin typeface="Times New Roman"/>
            </a:endParaRPr>
          </a:p>
          <a:p>
            <a:pPr marL="647700" lvl="1" indent="-323850">
              <a:lnSpc>
                <a:spcPts val="4200"/>
              </a:lnSpc>
              <a:buFont typeface="Arial"/>
              <a:buChar char="•"/>
            </a:pPr>
            <a:r>
              <a:rPr lang="en-US" sz="3000" dirty="0">
                <a:solidFill>
                  <a:srgbClr val="000000"/>
                </a:solidFill>
                <a:latin typeface="Times New Roman"/>
              </a:rPr>
              <a:t>Enhancing data security by prioritizing responses based on sensitivity levels.</a:t>
            </a:r>
          </a:p>
          <a:p>
            <a:pPr>
              <a:lnSpc>
                <a:spcPts val="4200"/>
              </a:lnSpc>
            </a:pPr>
            <a:endParaRPr lang="en-US" sz="3000" dirty="0">
              <a:solidFill>
                <a:srgbClr val="000000"/>
              </a:solidFill>
              <a:latin typeface="Times New Roman"/>
            </a:endParaRPr>
          </a:p>
          <a:p>
            <a:pPr marL="647700" lvl="1" indent="-323850">
              <a:lnSpc>
                <a:spcPts val="4200"/>
              </a:lnSpc>
              <a:buFont typeface="Arial"/>
              <a:buChar char="•"/>
            </a:pPr>
            <a:r>
              <a:rPr lang="en-US" sz="3000" dirty="0">
                <a:solidFill>
                  <a:srgbClr val="000000"/>
                </a:solidFill>
                <a:latin typeface="Times New Roman"/>
              </a:rPr>
              <a:t>Contributing to data breach prevention through advanced DLP strategies.</a:t>
            </a:r>
          </a:p>
          <a:p>
            <a:pPr>
              <a:lnSpc>
                <a:spcPts val="4200"/>
              </a:lnSpc>
            </a:pPr>
            <a:endParaRPr lang="en-US" sz="3000" dirty="0">
              <a:solidFill>
                <a:srgbClr val="000000"/>
              </a:solidFill>
              <a:latin typeface="Times New Roman"/>
            </a:endParaRPr>
          </a:p>
          <a:p>
            <a:pPr>
              <a:lnSpc>
                <a:spcPts val="4200"/>
              </a:lnSpc>
            </a:pPr>
            <a:endParaRPr lang="en-US" sz="3000" dirty="0">
              <a:solidFill>
                <a:srgbClr val="000000"/>
              </a:solidFill>
              <a:latin typeface="Times New Roman"/>
            </a:endParaRPr>
          </a:p>
          <a:p>
            <a:pPr>
              <a:lnSpc>
                <a:spcPts val="4200"/>
              </a:lnSpc>
              <a:spcBef>
                <a:spcPct val="0"/>
              </a:spcBef>
            </a:pPr>
            <a:endParaRPr lang="en-US" sz="3000" dirty="0">
              <a:solidFill>
                <a:srgbClr val="000000"/>
              </a:solidFill>
              <a:latin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5655634" y="6663837"/>
            <a:ext cx="2020733" cy="1768142"/>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655634" y="7995665"/>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TextBox 11"/>
          <p:cNvSpPr txBox="1"/>
          <p:nvPr/>
        </p:nvSpPr>
        <p:spPr>
          <a:xfrm>
            <a:off x="1052362" y="592045"/>
            <a:ext cx="9450335" cy="1989328"/>
          </a:xfrm>
          <a:prstGeom prst="rect">
            <a:avLst/>
          </a:prstGeom>
        </p:spPr>
        <p:txBody>
          <a:bodyPr lIns="0" tIns="0" rIns="0" bIns="0" rtlCol="0" anchor="t">
            <a:spAutoFit/>
          </a:bodyPr>
          <a:lstStyle/>
          <a:p>
            <a:pPr>
              <a:lnSpc>
                <a:spcPts val="7615"/>
              </a:lnSpc>
            </a:pPr>
            <a:r>
              <a:rPr lang="en-US" sz="6399">
                <a:solidFill>
                  <a:srgbClr val="000000"/>
                </a:solidFill>
                <a:latin typeface="Poppins Bold"/>
              </a:rPr>
              <a:t>RESEARCH PROBLEM</a:t>
            </a:r>
          </a:p>
          <a:p>
            <a:pPr>
              <a:lnSpc>
                <a:spcPts val="7615"/>
              </a:lnSpc>
            </a:pPr>
            <a:endParaRPr lang="en-US" sz="6399">
              <a:solidFill>
                <a:srgbClr val="000000"/>
              </a:solidFill>
              <a:latin typeface="Poppins Bold"/>
            </a:endParaRPr>
          </a:p>
        </p:txBody>
      </p:sp>
      <p:sp>
        <p:nvSpPr>
          <p:cNvPr id="12" name="Freeform 12"/>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13" name="TextBox 13"/>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id="14" name="TextBox 14"/>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15" name="TextBox 15"/>
          <p:cNvSpPr txBox="1"/>
          <p:nvPr/>
        </p:nvSpPr>
        <p:spPr>
          <a:xfrm>
            <a:off x="600608" y="2889040"/>
            <a:ext cx="12689235" cy="378142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Times New Roman"/>
              </a:rPr>
              <a:t>Effective feature selection for accurate data leakage level classification.</a:t>
            </a:r>
          </a:p>
          <a:p>
            <a:pPr>
              <a:lnSpc>
                <a:spcPts val="4200"/>
              </a:lnSpc>
            </a:pPr>
            <a:endParaRPr lang="en-US" sz="3000">
              <a:solidFill>
                <a:srgbClr val="000000"/>
              </a:solidFill>
              <a:latin typeface="Times New Roman"/>
            </a:endParaRPr>
          </a:p>
          <a:p>
            <a:pPr marL="647700" lvl="1" indent="-323850">
              <a:lnSpc>
                <a:spcPts val="4200"/>
              </a:lnSpc>
              <a:buFont typeface="Arial"/>
              <a:buChar char="•"/>
            </a:pPr>
            <a:r>
              <a:rPr lang="en-US" sz="3000">
                <a:solidFill>
                  <a:srgbClr val="000000"/>
                </a:solidFill>
                <a:latin typeface="Times New Roman"/>
              </a:rPr>
              <a:t>Real-time monitoring and alerting to improve incident response times.</a:t>
            </a:r>
          </a:p>
          <a:p>
            <a:pPr>
              <a:lnSpc>
                <a:spcPts val="4200"/>
              </a:lnSpc>
            </a:pPr>
            <a:endParaRPr lang="en-US" sz="3000">
              <a:solidFill>
                <a:srgbClr val="000000"/>
              </a:solidFill>
              <a:latin typeface="Times New Roman"/>
            </a:endParaRPr>
          </a:p>
          <a:p>
            <a:pPr marL="647700" lvl="1" indent="-323850">
              <a:lnSpc>
                <a:spcPts val="4200"/>
              </a:lnSpc>
              <a:buFont typeface="Arial"/>
              <a:buChar char="•"/>
            </a:pPr>
            <a:r>
              <a:rPr lang="en-US" sz="3000">
                <a:solidFill>
                  <a:srgbClr val="000000"/>
                </a:solidFill>
                <a:latin typeface="Times New Roman"/>
              </a:rPr>
              <a:t>Adapting machine learning models and NLP to evolving data leak threats.</a:t>
            </a:r>
          </a:p>
          <a:p>
            <a:pPr>
              <a:lnSpc>
                <a:spcPts val="4200"/>
              </a:lnSpc>
            </a:pPr>
            <a:endParaRPr lang="en-US" sz="3000">
              <a:solidFill>
                <a:srgbClr val="000000"/>
              </a:solidFill>
              <a:latin typeface="Times New Roman"/>
            </a:endParaRPr>
          </a:p>
          <a:p>
            <a:pPr marL="647700" lvl="1" indent="-323850">
              <a:lnSpc>
                <a:spcPts val="4200"/>
              </a:lnSpc>
              <a:buFont typeface="Arial"/>
              <a:buChar char="•"/>
            </a:pPr>
            <a:r>
              <a:rPr lang="en-US" sz="3000">
                <a:solidFill>
                  <a:srgbClr val="000000"/>
                </a:solidFill>
                <a:latin typeface="Times New Roman"/>
              </a:rPr>
              <a:t>Optimizing confidence scoring for reliable sensitivity information. </a:t>
            </a:r>
          </a:p>
        </p:txBody>
      </p:sp>
      <p:grpSp>
        <p:nvGrpSpPr>
          <p:cNvPr id="16" name="Group 16"/>
          <p:cNvGrpSpPr/>
          <p:nvPr/>
        </p:nvGrpSpPr>
        <p:grpSpPr>
          <a:xfrm>
            <a:off x="14232394" y="-1783411"/>
            <a:ext cx="6053812" cy="8161407"/>
            <a:chOff x="0" y="0"/>
            <a:chExt cx="518120" cy="698500"/>
          </a:xfrm>
        </p:grpSpPr>
        <p:sp>
          <p:nvSpPr>
            <p:cNvPr id="17" name="Freeform 17"/>
            <p:cNvSpPr/>
            <p:nvPr/>
          </p:nvSpPr>
          <p:spPr>
            <a:xfrm>
              <a:off x="0" y="0"/>
              <a:ext cx="518120" cy="698500"/>
            </a:xfrm>
            <a:custGeom>
              <a:avLst/>
              <a:gdLst/>
              <a:ahLst/>
              <a:cxnLst/>
              <a:rect l="l" t="t" r="r" b="b"/>
              <a:pathLst>
                <a:path w="518120" h="698500">
                  <a:moveTo>
                    <a:pt x="518120" y="349250"/>
                  </a:moveTo>
                  <a:lnTo>
                    <a:pt x="314920" y="698500"/>
                  </a:lnTo>
                  <a:lnTo>
                    <a:pt x="203200" y="698500"/>
                  </a:lnTo>
                  <a:lnTo>
                    <a:pt x="0" y="349250"/>
                  </a:lnTo>
                  <a:lnTo>
                    <a:pt x="203200" y="0"/>
                  </a:lnTo>
                  <a:lnTo>
                    <a:pt x="314920" y="0"/>
                  </a:lnTo>
                  <a:lnTo>
                    <a:pt x="518120" y="349250"/>
                  </a:lnTo>
                  <a:close/>
                </a:path>
              </a:pathLst>
            </a:custGeom>
            <a:solidFill>
              <a:srgbClr val="1255B6"/>
            </a:solidFill>
          </p:spPr>
          <p:txBody>
            <a:bodyPr/>
            <a:lstStyle/>
            <a:p>
              <a:endParaRPr lang="en-US"/>
            </a:p>
          </p:txBody>
        </p:sp>
        <p:sp>
          <p:nvSpPr>
            <p:cNvPr id="18" name="TextBox 18"/>
            <p:cNvSpPr txBox="1"/>
            <p:nvPr/>
          </p:nvSpPr>
          <p:spPr>
            <a:xfrm>
              <a:off x="114300" y="-76200"/>
              <a:ext cx="289520" cy="774700"/>
            </a:xfrm>
            <a:prstGeom prst="rect">
              <a:avLst/>
            </a:prstGeom>
          </p:spPr>
          <p:txBody>
            <a:bodyPr lIns="50800" tIns="50800" rIns="50800" bIns="50800" rtlCol="0" anchor="ctr"/>
            <a:lstStyle/>
            <a:p>
              <a:pPr algn="ctr">
                <a:lnSpc>
                  <a:spcPts val="3639"/>
                </a:lnSpc>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5943291" y="7774589"/>
            <a:ext cx="2020733" cy="1768142"/>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59411" y="8670103"/>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12" name="TextBox 12"/>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id="13" name="AutoShape 13"/>
          <p:cNvSpPr/>
          <p:nvPr/>
        </p:nvSpPr>
        <p:spPr>
          <a:xfrm flipH="1" flipV="1">
            <a:off x="9182426" y="3142812"/>
            <a:ext cx="0" cy="3999580"/>
          </a:xfrm>
          <a:prstGeom prst="line">
            <a:avLst/>
          </a:prstGeom>
          <a:ln w="28575" cap="flat">
            <a:solidFill>
              <a:srgbClr val="000000"/>
            </a:solidFill>
            <a:prstDash val="lgDash"/>
            <a:headEnd type="none" w="sm" len="sm"/>
            <a:tailEnd type="none" w="sm" len="sm"/>
          </a:ln>
        </p:spPr>
        <p:txBody>
          <a:bodyPr/>
          <a:lstStyle/>
          <a:p>
            <a:endParaRPr lang="en-US"/>
          </a:p>
        </p:txBody>
      </p:sp>
      <p:grpSp>
        <p:nvGrpSpPr>
          <p:cNvPr id="14" name="Group 14"/>
          <p:cNvGrpSpPr/>
          <p:nvPr/>
        </p:nvGrpSpPr>
        <p:grpSpPr>
          <a:xfrm>
            <a:off x="8334041" y="4275132"/>
            <a:ext cx="1668196" cy="166819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txBody>
            <a:bodyPr/>
            <a:lstStyle/>
            <a:p>
              <a:endParaRPr lang="en-US"/>
            </a:p>
          </p:txBody>
        </p:sp>
        <p:sp>
          <p:nvSpPr>
            <p:cNvPr id="16" name="TextBox 16"/>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8528834" y="1795078"/>
            <a:ext cx="1347734" cy="134773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txBody>
            <a:bodyPr/>
            <a:lstStyle/>
            <a:p>
              <a:endParaRPr lang="en-US"/>
            </a:p>
          </p:txBody>
        </p:sp>
        <p:sp>
          <p:nvSpPr>
            <p:cNvPr id="19" name="TextBox 19"/>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20" name="Group 20"/>
          <p:cNvGrpSpPr/>
          <p:nvPr/>
        </p:nvGrpSpPr>
        <p:grpSpPr>
          <a:xfrm>
            <a:off x="8528834" y="6982123"/>
            <a:ext cx="1347734" cy="134773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txBody>
            <a:bodyPr/>
            <a:lstStyle/>
            <a:p>
              <a:endParaRPr lang="en-US"/>
            </a:p>
          </p:txBody>
        </p:sp>
        <p:sp>
          <p:nvSpPr>
            <p:cNvPr id="22" name="TextBox 22"/>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sp>
        <p:nvSpPr>
          <p:cNvPr id="23" name="Freeform 23"/>
          <p:cNvSpPr/>
          <p:nvPr/>
        </p:nvSpPr>
        <p:spPr>
          <a:xfrm>
            <a:off x="8661938" y="4622114"/>
            <a:ext cx="1040976" cy="1040976"/>
          </a:xfrm>
          <a:custGeom>
            <a:avLst/>
            <a:gdLst/>
            <a:ahLst/>
            <a:cxnLst/>
            <a:rect l="l" t="t" r="r" b="b"/>
            <a:pathLst>
              <a:path w="1040976" h="1040976">
                <a:moveTo>
                  <a:pt x="0" y="0"/>
                </a:moveTo>
                <a:lnTo>
                  <a:pt x="1040977" y="0"/>
                </a:lnTo>
                <a:lnTo>
                  <a:pt x="1040977" y="1040976"/>
                </a:lnTo>
                <a:lnTo>
                  <a:pt x="0" y="10409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4" name="Freeform 24"/>
          <p:cNvSpPr/>
          <p:nvPr/>
        </p:nvSpPr>
        <p:spPr>
          <a:xfrm>
            <a:off x="8828192" y="2153233"/>
            <a:ext cx="708470" cy="631424"/>
          </a:xfrm>
          <a:custGeom>
            <a:avLst/>
            <a:gdLst/>
            <a:ahLst/>
            <a:cxnLst/>
            <a:rect l="l" t="t" r="r" b="b"/>
            <a:pathLst>
              <a:path w="708470" h="631424">
                <a:moveTo>
                  <a:pt x="0" y="0"/>
                </a:moveTo>
                <a:lnTo>
                  <a:pt x="708469" y="0"/>
                </a:lnTo>
                <a:lnTo>
                  <a:pt x="708469" y="631424"/>
                </a:lnTo>
                <a:lnTo>
                  <a:pt x="0" y="6314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Freeform 25"/>
          <p:cNvSpPr/>
          <p:nvPr/>
        </p:nvSpPr>
        <p:spPr>
          <a:xfrm>
            <a:off x="8774847" y="7248411"/>
            <a:ext cx="815159" cy="815159"/>
          </a:xfrm>
          <a:custGeom>
            <a:avLst/>
            <a:gdLst/>
            <a:ahLst/>
            <a:cxnLst/>
            <a:rect l="l" t="t" r="r" b="b"/>
            <a:pathLst>
              <a:path w="815159" h="815159">
                <a:moveTo>
                  <a:pt x="0" y="0"/>
                </a:moveTo>
                <a:lnTo>
                  <a:pt x="815159" y="0"/>
                </a:lnTo>
                <a:lnTo>
                  <a:pt x="815159" y="815159"/>
                </a:lnTo>
                <a:lnTo>
                  <a:pt x="0" y="8151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6" name="TextBox 26"/>
          <p:cNvSpPr txBox="1"/>
          <p:nvPr/>
        </p:nvSpPr>
        <p:spPr>
          <a:xfrm>
            <a:off x="10337820" y="1823815"/>
            <a:ext cx="3588630" cy="658835"/>
          </a:xfrm>
          <a:prstGeom prst="rect">
            <a:avLst/>
          </a:prstGeom>
        </p:spPr>
        <p:txBody>
          <a:bodyPr wrap="square" lIns="0" tIns="0" rIns="0" bIns="0" rtlCol="0" anchor="t">
            <a:spAutoFit/>
          </a:bodyPr>
          <a:lstStyle/>
          <a:p>
            <a:pPr>
              <a:lnSpc>
                <a:spcPts val="5599"/>
              </a:lnSpc>
            </a:pPr>
            <a:r>
              <a:rPr lang="en-US" sz="3999" dirty="0">
                <a:solidFill>
                  <a:srgbClr val="000000"/>
                </a:solidFill>
                <a:latin typeface="Times New Roman Bold"/>
              </a:rPr>
              <a:t>Sub-Objectives</a:t>
            </a:r>
          </a:p>
        </p:txBody>
      </p:sp>
      <p:sp>
        <p:nvSpPr>
          <p:cNvPr id="27" name="TextBox 27"/>
          <p:cNvSpPr txBox="1"/>
          <p:nvPr/>
        </p:nvSpPr>
        <p:spPr>
          <a:xfrm>
            <a:off x="4935049" y="6405544"/>
            <a:ext cx="3376506" cy="755650"/>
          </a:xfrm>
          <a:prstGeom prst="rect">
            <a:avLst/>
          </a:prstGeom>
        </p:spPr>
        <p:txBody>
          <a:bodyPr lIns="0" tIns="0" rIns="0" bIns="0" rtlCol="0" anchor="t">
            <a:spAutoFit/>
          </a:bodyPr>
          <a:lstStyle/>
          <a:p>
            <a:pPr algn="r">
              <a:lnSpc>
                <a:spcPts val="5599"/>
              </a:lnSpc>
            </a:pPr>
            <a:r>
              <a:rPr lang="en-US" sz="3999">
                <a:solidFill>
                  <a:srgbClr val="000000"/>
                </a:solidFill>
                <a:latin typeface="Times New Roman Bold"/>
              </a:rPr>
              <a:t>Main Objective</a:t>
            </a:r>
          </a:p>
        </p:txBody>
      </p:sp>
      <p:sp>
        <p:nvSpPr>
          <p:cNvPr id="28" name="TextBox 28"/>
          <p:cNvSpPr txBox="1"/>
          <p:nvPr/>
        </p:nvSpPr>
        <p:spPr>
          <a:xfrm>
            <a:off x="132548" y="7199584"/>
            <a:ext cx="8179007" cy="1403985"/>
          </a:xfrm>
          <a:prstGeom prst="rect">
            <a:avLst/>
          </a:prstGeom>
        </p:spPr>
        <p:txBody>
          <a:bodyPr lIns="0" tIns="0" rIns="0" bIns="0" rtlCol="0" anchor="t">
            <a:spAutoFit/>
          </a:bodyPr>
          <a:lstStyle/>
          <a:p>
            <a:pPr marL="647700" lvl="1" indent="-323850" algn="just">
              <a:lnSpc>
                <a:spcPts val="3569"/>
              </a:lnSpc>
              <a:buFont typeface="Arial"/>
              <a:buChar char="•"/>
            </a:pPr>
            <a:r>
              <a:rPr lang="en-US" sz="3000">
                <a:solidFill>
                  <a:srgbClr val="000000"/>
                </a:solidFill>
                <a:latin typeface="Times New Roman"/>
              </a:rPr>
              <a:t>Classify the severity of data leakage incidents using machine learning and NLP to prioritize responses and minimize damage</a:t>
            </a:r>
          </a:p>
        </p:txBody>
      </p:sp>
      <p:sp>
        <p:nvSpPr>
          <p:cNvPr id="29" name="TextBox 29"/>
          <p:cNvSpPr txBox="1"/>
          <p:nvPr/>
        </p:nvSpPr>
        <p:spPr>
          <a:xfrm>
            <a:off x="9702915" y="2917985"/>
            <a:ext cx="8273417" cy="5433060"/>
          </a:xfrm>
          <a:prstGeom prst="rect">
            <a:avLst/>
          </a:prstGeom>
        </p:spPr>
        <p:txBody>
          <a:bodyPr lIns="0" tIns="0" rIns="0" bIns="0" rtlCol="0" anchor="t">
            <a:spAutoFit/>
          </a:bodyPr>
          <a:lstStyle/>
          <a:p>
            <a:pPr marL="647700" lvl="1" indent="-323850">
              <a:lnSpc>
                <a:spcPts val="3569"/>
              </a:lnSpc>
              <a:buFont typeface="Arial"/>
              <a:buChar char="•"/>
            </a:pPr>
            <a:r>
              <a:rPr lang="en-US" sz="3000">
                <a:solidFill>
                  <a:srgbClr val="000000"/>
                </a:solidFill>
                <a:latin typeface="Times New Roman"/>
              </a:rPr>
              <a:t>Validate and optimize machine learning models for data leakage level classification.</a:t>
            </a:r>
          </a:p>
          <a:p>
            <a:pPr>
              <a:lnSpc>
                <a:spcPts val="3569"/>
              </a:lnSpc>
            </a:pPr>
            <a:endParaRPr lang="en-US" sz="3000">
              <a:solidFill>
                <a:srgbClr val="000000"/>
              </a:solidFill>
              <a:latin typeface="Times New Roman"/>
            </a:endParaRPr>
          </a:p>
          <a:p>
            <a:pPr marL="647700" lvl="1" indent="-323850">
              <a:lnSpc>
                <a:spcPts val="3569"/>
              </a:lnSpc>
              <a:buFont typeface="Arial"/>
              <a:buChar char="•"/>
            </a:pPr>
            <a:r>
              <a:rPr lang="en-US" sz="3000">
                <a:solidFill>
                  <a:srgbClr val="000000"/>
                </a:solidFill>
                <a:latin typeface="Times New Roman"/>
              </a:rPr>
              <a:t>Create an interactive classification dashboard for user-friendly monitoring and management.</a:t>
            </a:r>
          </a:p>
          <a:p>
            <a:pPr>
              <a:lnSpc>
                <a:spcPts val="3569"/>
              </a:lnSpc>
            </a:pPr>
            <a:endParaRPr lang="en-US" sz="3000">
              <a:solidFill>
                <a:srgbClr val="000000"/>
              </a:solidFill>
              <a:latin typeface="Times New Roman"/>
            </a:endParaRPr>
          </a:p>
          <a:p>
            <a:pPr marL="647700" lvl="1" indent="-323850">
              <a:lnSpc>
                <a:spcPts val="3569"/>
              </a:lnSpc>
              <a:buFont typeface="Arial"/>
              <a:buChar char="•"/>
            </a:pPr>
            <a:r>
              <a:rPr lang="en-US" sz="3000">
                <a:solidFill>
                  <a:srgbClr val="000000"/>
                </a:solidFill>
                <a:latin typeface="Times New Roman"/>
              </a:rPr>
              <a:t>Implement real-time alerting to respond promptly to potential data leak threats and generate a report.</a:t>
            </a:r>
          </a:p>
          <a:p>
            <a:pPr>
              <a:lnSpc>
                <a:spcPts val="3569"/>
              </a:lnSpc>
            </a:pPr>
            <a:endParaRPr lang="en-US" sz="3000">
              <a:solidFill>
                <a:srgbClr val="000000"/>
              </a:solidFill>
              <a:latin typeface="Times New Roman"/>
            </a:endParaRPr>
          </a:p>
          <a:p>
            <a:pPr>
              <a:lnSpc>
                <a:spcPts val="3569"/>
              </a:lnSpc>
            </a:pPr>
            <a:endParaRPr lang="en-US" sz="3000">
              <a:solidFill>
                <a:srgbClr val="000000"/>
              </a:solidFill>
              <a:latin typeface="Times New Roman"/>
            </a:endParaRPr>
          </a:p>
          <a:p>
            <a:pPr>
              <a:lnSpc>
                <a:spcPts val="3569"/>
              </a:lnSpc>
            </a:pPr>
            <a:endParaRPr lang="en-US" sz="3000">
              <a:solidFill>
                <a:srgbClr val="000000"/>
              </a:solidFill>
              <a:latin typeface="Times New Roman"/>
            </a:endParaRPr>
          </a:p>
        </p:txBody>
      </p:sp>
      <p:sp>
        <p:nvSpPr>
          <p:cNvPr id="30" name="TextBox 30"/>
          <p:cNvSpPr txBox="1"/>
          <p:nvPr/>
        </p:nvSpPr>
        <p:spPr>
          <a:xfrm>
            <a:off x="1028700" y="971550"/>
            <a:ext cx="5836419"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OBJECTIVE </a:t>
            </a:r>
          </a:p>
        </p:txBody>
      </p:sp>
      <p:sp>
        <p:nvSpPr>
          <p:cNvPr id="31" name="TextBox 31"/>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663097" y="6066951"/>
            <a:ext cx="7672669"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3" name="Group 3"/>
          <p:cNvGrpSpPr/>
          <p:nvPr/>
        </p:nvGrpSpPr>
        <p:grpSpPr>
          <a:xfrm rot="-10800000">
            <a:off x="-3067113" y="-179028"/>
            <a:ext cx="6103845" cy="5340865"/>
            <a:chOff x="0" y="0"/>
            <a:chExt cx="812800" cy="711200"/>
          </a:xfrm>
        </p:grpSpPr>
        <p:sp>
          <p:nvSpPr>
            <p:cNvPr id="4" name="Freeform 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5" name="TextBox 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a:off x="16721430" y="701820"/>
            <a:ext cx="3114134" cy="2724867"/>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US"/>
            </a:p>
          </p:txBody>
        </p:sp>
        <p:sp>
          <p:nvSpPr>
            <p:cNvPr id="8" name="TextBox 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9" name="Group 9"/>
          <p:cNvGrpSpPr/>
          <p:nvPr/>
        </p:nvGrpSpPr>
        <p:grpSpPr>
          <a:xfrm rot="-10800000">
            <a:off x="16721430" y="3347730"/>
            <a:ext cx="3085910" cy="2700171"/>
            <a:chOff x="0" y="0"/>
            <a:chExt cx="812800" cy="711200"/>
          </a:xfrm>
        </p:grpSpPr>
        <p:sp>
          <p:nvSpPr>
            <p:cNvPr id="10" name="Freeform 1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1" name="TextBox 1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2" name="Group 12"/>
          <p:cNvGrpSpPr/>
          <p:nvPr/>
        </p:nvGrpSpPr>
        <p:grpSpPr>
          <a:xfrm rot="-10800000">
            <a:off x="14738797" y="-179028"/>
            <a:ext cx="4041467" cy="3536283"/>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4" name="TextBox 1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5" name="Group 15"/>
          <p:cNvGrpSpPr/>
          <p:nvPr/>
        </p:nvGrpSpPr>
        <p:grpSpPr>
          <a:xfrm>
            <a:off x="844545" y="701820"/>
            <a:ext cx="2020733" cy="1768142"/>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7" name="TextBox 1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8" name="Group 18"/>
          <p:cNvGrpSpPr/>
          <p:nvPr/>
        </p:nvGrpSpPr>
        <p:grpSpPr>
          <a:xfrm rot="-10800000">
            <a:off x="2039445" y="716487"/>
            <a:ext cx="997288" cy="872627"/>
            <a:chOff x="0" y="0"/>
            <a:chExt cx="812800" cy="711200"/>
          </a:xfrm>
        </p:grpSpPr>
        <p:sp>
          <p:nvSpPr>
            <p:cNvPr id="19" name="Freeform 1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0" name="TextBox 2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1" name="TextBox 21"/>
          <p:cNvSpPr txBox="1"/>
          <p:nvPr/>
        </p:nvSpPr>
        <p:spPr>
          <a:xfrm>
            <a:off x="5306352" y="4427827"/>
            <a:ext cx="6386159"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METHODOLOGY</a:t>
            </a:r>
          </a:p>
        </p:txBody>
      </p:sp>
      <p:sp>
        <p:nvSpPr>
          <p:cNvPr id="22" name="Freeform 22"/>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23" name="TextBox 23"/>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IT20299002  | Keshani SK  |  TMP-2023-24-082</a:t>
            </a:r>
          </a:p>
        </p:txBody>
      </p:sp>
      <p:grpSp>
        <p:nvGrpSpPr>
          <p:cNvPr id="24" name="Group 24"/>
          <p:cNvGrpSpPr/>
          <p:nvPr/>
        </p:nvGrpSpPr>
        <p:grpSpPr>
          <a:xfrm rot="-10800000">
            <a:off x="15255224" y="7962960"/>
            <a:ext cx="2020733" cy="1768142"/>
            <a:chOff x="0" y="0"/>
            <a:chExt cx="812800" cy="711200"/>
          </a:xfrm>
        </p:grpSpPr>
        <p:sp>
          <p:nvSpPr>
            <p:cNvPr id="25" name="Freeform 2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26" name="TextBox 2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7" name="Group 27"/>
          <p:cNvGrpSpPr/>
          <p:nvPr/>
        </p:nvGrpSpPr>
        <p:grpSpPr>
          <a:xfrm>
            <a:off x="15171344" y="8858475"/>
            <a:ext cx="997288" cy="872627"/>
            <a:chOff x="0" y="0"/>
            <a:chExt cx="812800" cy="711200"/>
          </a:xfrm>
        </p:grpSpPr>
        <p:sp>
          <p:nvSpPr>
            <p:cNvPr id="28" name="Freeform 2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9" name="TextBox 2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30" name="TextBox 30"/>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574388"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3051923" y="-1398002"/>
            <a:ext cx="6103845" cy="5340865"/>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rot="-10800000">
            <a:off x="16277009" y="689261"/>
            <a:ext cx="1700198" cy="1487673"/>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rot="-10800000">
            <a:off x="364226" y="689261"/>
            <a:ext cx="1700198" cy="1487673"/>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3" name="TextBox 1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15876885" y="1304307"/>
            <a:ext cx="997288" cy="872627"/>
            <a:chOff x="0" y="0"/>
            <a:chExt cx="812800" cy="711200"/>
          </a:xfrm>
        </p:grpSpPr>
        <p:sp>
          <p:nvSpPr>
            <p:cNvPr id="15" name="Freeform 1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6" name="TextBox 1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411866" y="1304307"/>
            <a:ext cx="997288" cy="872627"/>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9" name="TextBox 1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1" name="Freeform 21"/>
          <p:cNvSpPr/>
          <p:nvPr/>
        </p:nvSpPr>
        <p:spPr>
          <a:xfrm>
            <a:off x="2532323" y="1960745"/>
            <a:ext cx="13344562" cy="6969225"/>
          </a:xfrm>
          <a:custGeom>
            <a:avLst/>
            <a:gdLst/>
            <a:ahLst/>
            <a:cxnLst/>
            <a:rect l="l" t="t" r="r" b="b"/>
            <a:pathLst>
              <a:path w="13344562" h="6969225">
                <a:moveTo>
                  <a:pt x="0" y="0"/>
                </a:moveTo>
                <a:lnTo>
                  <a:pt x="13344562" y="0"/>
                </a:lnTo>
                <a:lnTo>
                  <a:pt x="13344562" y="6969224"/>
                </a:lnTo>
                <a:lnTo>
                  <a:pt x="0" y="6969224"/>
                </a:lnTo>
                <a:lnTo>
                  <a:pt x="0" y="0"/>
                </a:lnTo>
                <a:close/>
              </a:path>
            </a:pathLst>
          </a:custGeom>
          <a:blipFill>
            <a:blip r:embed="rId2"/>
            <a:stretch>
              <a:fillRect l="-922" t="-2945" r="-2998" b="-1178"/>
            </a:stretch>
          </a:blipFill>
        </p:spPr>
        <p:txBody>
          <a:bodyPr lIns="91440" tIns="45720" rIns="91440" bIns="45720" anchor="t"/>
          <a:lstStyle/>
          <a:p>
            <a:endParaRPr lang="en-US" dirty="0"/>
          </a:p>
        </p:txBody>
      </p:sp>
      <p:sp>
        <p:nvSpPr>
          <p:cNvPr id="20" name="Freeform 20"/>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3"/>
            <a:stretch>
              <a:fillRect/>
            </a:stretch>
          </a:blipFill>
        </p:spPr>
        <p:txBody>
          <a:bodyPr/>
          <a:lstStyle/>
          <a:p>
            <a:endParaRPr lang="en-US"/>
          </a:p>
        </p:txBody>
      </p:sp>
      <p:sp>
        <p:nvSpPr>
          <p:cNvPr id="22" name="TextBox 22"/>
          <p:cNvSpPr txBox="1"/>
          <p:nvPr/>
        </p:nvSpPr>
        <p:spPr>
          <a:xfrm>
            <a:off x="4835917" y="632111"/>
            <a:ext cx="8616166" cy="1027303"/>
          </a:xfrm>
          <a:prstGeom prst="rect">
            <a:avLst/>
          </a:prstGeom>
        </p:spPr>
        <p:txBody>
          <a:bodyPr lIns="0" tIns="0" rIns="0" bIns="0" rtlCol="0" anchor="t">
            <a:spAutoFit/>
          </a:bodyPr>
          <a:lstStyle/>
          <a:p>
            <a:pPr algn="ctr">
              <a:lnSpc>
                <a:spcPts val="7615"/>
              </a:lnSpc>
            </a:pPr>
            <a:r>
              <a:rPr lang="en-US" sz="6399">
                <a:solidFill>
                  <a:srgbClr val="000000"/>
                </a:solidFill>
                <a:latin typeface="Poppins Bold"/>
              </a:rPr>
              <a:t>SYSTEM DIAGRAM</a:t>
            </a:r>
          </a:p>
        </p:txBody>
      </p:sp>
      <p:sp>
        <p:nvSpPr>
          <p:cNvPr id="23" name="TextBox 23"/>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id="24" name="TextBox 24"/>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313296"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364226" y="689261"/>
            <a:ext cx="1700198" cy="1487673"/>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411866" y="1304307"/>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12" name="Freeform 12"/>
          <p:cNvSpPr/>
          <p:nvPr/>
        </p:nvSpPr>
        <p:spPr>
          <a:xfrm>
            <a:off x="3814470" y="1461947"/>
            <a:ext cx="10659061" cy="7363107"/>
          </a:xfrm>
          <a:custGeom>
            <a:avLst/>
            <a:gdLst/>
            <a:ahLst/>
            <a:cxnLst/>
            <a:rect l="l" t="t" r="r" b="b"/>
            <a:pathLst>
              <a:path w="10659061" h="7363107">
                <a:moveTo>
                  <a:pt x="0" y="0"/>
                </a:moveTo>
                <a:lnTo>
                  <a:pt x="10659060" y="0"/>
                </a:lnTo>
                <a:lnTo>
                  <a:pt x="10659060" y="7363106"/>
                </a:lnTo>
                <a:lnTo>
                  <a:pt x="0" y="7363106"/>
                </a:lnTo>
                <a:lnTo>
                  <a:pt x="0" y="0"/>
                </a:lnTo>
                <a:close/>
              </a:path>
            </a:pathLst>
          </a:custGeom>
          <a:blipFill>
            <a:blip r:embed="rId3"/>
            <a:stretch>
              <a:fillRect/>
            </a:stretch>
          </a:blipFill>
        </p:spPr>
        <p:txBody>
          <a:bodyPr/>
          <a:lstStyle/>
          <a:p>
            <a:endParaRPr lang="en-US"/>
          </a:p>
        </p:txBody>
      </p:sp>
      <p:sp>
        <p:nvSpPr>
          <p:cNvPr id="13" name="TextBox 13"/>
          <p:cNvSpPr txBox="1"/>
          <p:nvPr/>
        </p:nvSpPr>
        <p:spPr>
          <a:xfrm>
            <a:off x="3101454" y="302414"/>
            <a:ext cx="13988630"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WORK BREAKDOWN STRUCTURE </a:t>
            </a:r>
          </a:p>
        </p:txBody>
      </p:sp>
      <p:sp>
        <p:nvSpPr>
          <p:cNvPr id="14" name="TextBox 14"/>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id="15" name="TextBox 15"/>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5943291" y="7774589"/>
            <a:ext cx="2020733" cy="1768142"/>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59411" y="8670103"/>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TextBox 11"/>
          <p:cNvSpPr txBox="1"/>
          <p:nvPr/>
        </p:nvSpPr>
        <p:spPr>
          <a:xfrm>
            <a:off x="1028700" y="745241"/>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DATASET</a:t>
            </a:r>
          </a:p>
        </p:txBody>
      </p:sp>
      <p:sp>
        <p:nvSpPr>
          <p:cNvPr id="12" name="Freeform 12"/>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13" name="TextBox 13"/>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14" name="Freeform 14"/>
          <p:cNvSpPr/>
          <p:nvPr/>
        </p:nvSpPr>
        <p:spPr>
          <a:xfrm>
            <a:off x="1558705" y="2002848"/>
            <a:ext cx="6181864" cy="6281304"/>
          </a:xfrm>
          <a:custGeom>
            <a:avLst/>
            <a:gdLst/>
            <a:ahLst/>
            <a:cxnLst/>
            <a:rect l="l" t="t" r="r" b="b"/>
            <a:pathLst>
              <a:path w="6181864" h="6281304">
                <a:moveTo>
                  <a:pt x="0" y="0"/>
                </a:moveTo>
                <a:lnTo>
                  <a:pt x="6181864" y="0"/>
                </a:lnTo>
                <a:lnTo>
                  <a:pt x="6181864" y="6281304"/>
                </a:lnTo>
                <a:lnTo>
                  <a:pt x="0" y="6281304"/>
                </a:lnTo>
                <a:lnTo>
                  <a:pt x="0" y="0"/>
                </a:lnTo>
                <a:close/>
              </a:path>
            </a:pathLst>
          </a:custGeom>
          <a:blipFill>
            <a:blip r:embed="rId3"/>
            <a:stretch>
              <a:fillRect/>
            </a:stretch>
          </a:blipFill>
        </p:spPr>
        <p:txBody>
          <a:bodyPr/>
          <a:lstStyle/>
          <a:p>
            <a:endParaRPr lang="en-US"/>
          </a:p>
        </p:txBody>
      </p:sp>
      <p:sp>
        <p:nvSpPr>
          <p:cNvPr id="15" name="Freeform 15"/>
          <p:cNvSpPr/>
          <p:nvPr/>
        </p:nvSpPr>
        <p:spPr>
          <a:xfrm>
            <a:off x="8686025" y="2136268"/>
            <a:ext cx="7050773" cy="6014464"/>
          </a:xfrm>
          <a:custGeom>
            <a:avLst/>
            <a:gdLst/>
            <a:ahLst/>
            <a:cxnLst/>
            <a:rect l="l" t="t" r="r" b="b"/>
            <a:pathLst>
              <a:path w="7050773" h="6014464">
                <a:moveTo>
                  <a:pt x="0" y="0"/>
                </a:moveTo>
                <a:lnTo>
                  <a:pt x="7050774" y="0"/>
                </a:lnTo>
                <a:lnTo>
                  <a:pt x="7050774" y="6014464"/>
                </a:lnTo>
                <a:lnTo>
                  <a:pt x="0" y="6014464"/>
                </a:lnTo>
                <a:lnTo>
                  <a:pt x="0" y="0"/>
                </a:lnTo>
                <a:close/>
              </a:path>
            </a:pathLst>
          </a:custGeom>
          <a:blipFill>
            <a:blip r:embed="rId4"/>
            <a:stretch>
              <a:fillRect/>
            </a:stretch>
          </a:blipFill>
        </p:spPr>
        <p:txBody>
          <a:bodyPr/>
          <a:lstStyle/>
          <a:p>
            <a:endParaRPr lang="en-US"/>
          </a:p>
        </p:txBody>
      </p:sp>
      <p:sp>
        <p:nvSpPr>
          <p:cNvPr id="16" name="TextBox 16"/>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IT20299002  | Keshani SK  |  TMP-2023-24-082</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5943291" y="7774589"/>
            <a:ext cx="2020733" cy="1768142"/>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59411" y="8670103"/>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TextBox 11"/>
          <p:cNvSpPr txBox="1"/>
          <p:nvPr/>
        </p:nvSpPr>
        <p:spPr>
          <a:xfrm>
            <a:off x="5952235" y="486474"/>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CODE</a:t>
            </a:r>
          </a:p>
        </p:txBody>
      </p:sp>
      <p:sp>
        <p:nvSpPr>
          <p:cNvPr id="12" name="Freeform 12"/>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grpSp>
        <p:nvGrpSpPr>
          <p:cNvPr id="13" name="Group 13"/>
          <p:cNvGrpSpPr/>
          <p:nvPr/>
        </p:nvGrpSpPr>
        <p:grpSpPr>
          <a:xfrm>
            <a:off x="-4871933" y="-2900923"/>
            <a:ext cx="5622271" cy="4919487"/>
            <a:chOff x="0" y="0"/>
            <a:chExt cx="812800" cy="711200"/>
          </a:xfrm>
        </p:grpSpPr>
        <p:sp>
          <p:nvSpPr>
            <p:cNvPr id="14" name="Freeform 1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5" name="TextBox 1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6" name="Group 16"/>
          <p:cNvGrpSpPr/>
          <p:nvPr/>
        </p:nvGrpSpPr>
        <p:grpSpPr>
          <a:xfrm rot="-10800000">
            <a:off x="-13079" y="250422"/>
            <a:ext cx="2020733" cy="1768142"/>
            <a:chOff x="0" y="0"/>
            <a:chExt cx="812800" cy="711200"/>
          </a:xfrm>
        </p:grpSpPr>
        <p:sp>
          <p:nvSpPr>
            <p:cNvPr id="17" name="Freeform 1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8" name="TextBox 1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9" name="Group 19"/>
          <p:cNvGrpSpPr/>
          <p:nvPr/>
        </p:nvGrpSpPr>
        <p:grpSpPr>
          <a:xfrm rot="-10800000">
            <a:off x="750338" y="0"/>
            <a:ext cx="997288" cy="872627"/>
            <a:chOff x="0" y="0"/>
            <a:chExt cx="812800" cy="711200"/>
          </a:xfrm>
        </p:grpSpPr>
        <p:sp>
          <p:nvSpPr>
            <p:cNvPr id="20" name="Freeform 2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1" name="TextBox 2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2" name="Group 22"/>
          <p:cNvGrpSpPr/>
          <p:nvPr/>
        </p:nvGrpSpPr>
        <p:grpSpPr>
          <a:xfrm>
            <a:off x="0" y="0"/>
            <a:ext cx="997288" cy="872627"/>
            <a:chOff x="0" y="0"/>
            <a:chExt cx="812800" cy="711200"/>
          </a:xfrm>
        </p:grpSpPr>
        <p:sp>
          <p:nvSpPr>
            <p:cNvPr id="23" name="Freeform 2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4" name="TextBox 2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5" name="TextBox 25"/>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26" name="Freeform 26"/>
          <p:cNvSpPr/>
          <p:nvPr/>
        </p:nvSpPr>
        <p:spPr>
          <a:xfrm>
            <a:off x="375969" y="3324940"/>
            <a:ext cx="7157407" cy="4288150"/>
          </a:xfrm>
          <a:custGeom>
            <a:avLst/>
            <a:gdLst/>
            <a:ahLst/>
            <a:cxnLst/>
            <a:rect l="l" t="t" r="r" b="b"/>
            <a:pathLst>
              <a:path w="7157407" h="4288150">
                <a:moveTo>
                  <a:pt x="0" y="0"/>
                </a:moveTo>
                <a:lnTo>
                  <a:pt x="7157408" y="0"/>
                </a:lnTo>
                <a:lnTo>
                  <a:pt x="7157408" y="4288150"/>
                </a:lnTo>
                <a:lnTo>
                  <a:pt x="0" y="4288150"/>
                </a:lnTo>
                <a:lnTo>
                  <a:pt x="0" y="0"/>
                </a:lnTo>
                <a:close/>
              </a:path>
            </a:pathLst>
          </a:custGeom>
          <a:blipFill>
            <a:blip r:embed="rId3"/>
            <a:stretch>
              <a:fillRect t="-1164"/>
            </a:stretch>
          </a:blipFill>
        </p:spPr>
        <p:txBody>
          <a:bodyPr/>
          <a:lstStyle/>
          <a:p>
            <a:endParaRPr lang="en-US"/>
          </a:p>
        </p:txBody>
      </p:sp>
      <p:sp>
        <p:nvSpPr>
          <p:cNvPr id="27" name="Freeform 27"/>
          <p:cNvSpPr/>
          <p:nvPr/>
        </p:nvSpPr>
        <p:spPr>
          <a:xfrm>
            <a:off x="8031718" y="2545644"/>
            <a:ext cx="9756908" cy="5228945"/>
          </a:xfrm>
          <a:custGeom>
            <a:avLst/>
            <a:gdLst/>
            <a:ahLst/>
            <a:cxnLst/>
            <a:rect l="l" t="t" r="r" b="b"/>
            <a:pathLst>
              <a:path w="9756908" h="5228945">
                <a:moveTo>
                  <a:pt x="0" y="0"/>
                </a:moveTo>
                <a:lnTo>
                  <a:pt x="9756908" y="0"/>
                </a:lnTo>
                <a:lnTo>
                  <a:pt x="9756908" y="5228945"/>
                </a:lnTo>
                <a:lnTo>
                  <a:pt x="0" y="5228945"/>
                </a:lnTo>
                <a:lnTo>
                  <a:pt x="0" y="0"/>
                </a:lnTo>
                <a:close/>
              </a:path>
            </a:pathLst>
          </a:custGeom>
          <a:blipFill>
            <a:blip r:embed="rId4"/>
            <a:stretch>
              <a:fillRect/>
            </a:stretch>
          </a:blipFill>
        </p:spPr>
        <p:txBody>
          <a:bodyPr/>
          <a:lstStyle/>
          <a:p>
            <a:endParaRPr lang="en-US"/>
          </a:p>
        </p:txBody>
      </p:sp>
      <p:sp>
        <p:nvSpPr>
          <p:cNvPr id="28" name="TextBox 28"/>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IT20299002  | Keshani SK  |  TMP-2023-24-082</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574388"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6277009" y="689261"/>
            <a:ext cx="1700198" cy="1487673"/>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76885" y="1304307"/>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606953" y="1973654"/>
            <a:ext cx="12044940" cy="4622034"/>
          </a:xfrm>
          <a:custGeom>
            <a:avLst/>
            <a:gdLst/>
            <a:ahLst/>
            <a:cxnLst/>
            <a:rect l="l" t="t" r="r" b="b"/>
            <a:pathLst>
              <a:path w="12044940" h="4622034">
                <a:moveTo>
                  <a:pt x="0" y="0"/>
                </a:moveTo>
                <a:lnTo>
                  <a:pt x="12044939" y="0"/>
                </a:lnTo>
                <a:lnTo>
                  <a:pt x="12044939" y="4622034"/>
                </a:lnTo>
                <a:lnTo>
                  <a:pt x="0" y="4622034"/>
                </a:lnTo>
                <a:lnTo>
                  <a:pt x="0" y="0"/>
                </a:lnTo>
                <a:close/>
              </a:path>
            </a:pathLst>
          </a:custGeom>
          <a:blipFill>
            <a:blip r:embed="rId2"/>
            <a:stretch>
              <a:fillRect t="-3326" b="-3326"/>
            </a:stretch>
          </a:blipFill>
        </p:spPr>
        <p:txBody>
          <a:bodyPr/>
          <a:lstStyle/>
          <a:p>
            <a:endParaRPr lang="en-US"/>
          </a:p>
        </p:txBody>
      </p:sp>
      <p:sp>
        <p:nvSpPr>
          <p:cNvPr id="12" name="Freeform 12"/>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3"/>
            <a:stretch>
              <a:fillRect/>
            </a:stretch>
          </a:blipFill>
        </p:spPr>
        <p:txBody>
          <a:bodyPr/>
          <a:lstStyle/>
          <a:p>
            <a:endParaRPr lang="en-US"/>
          </a:p>
        </p:txBody>
      </p:sp>
      <p:sp>
        <p:nvSpPr>
          <p:cNvPr id="13" name="Freeform 13"/>
          <p:cNvSpPr/>
          <p:nvPr/>
        </p:nvSpPr>
        <p:spPr>
          <a:xfrm>
            <a:off x="5325978" y="6796798"/>
            <a:ext cx="11933322" cy="2583021"/>
          </a:xfrm>
          <a:custGeom>
            <a:avLst/>
            <a:gdLst/>
            <a:ahLst/>
            <a:cxnLst/>
            <a:rect l="l" t="t" r="r" b="b"/>
            <a:pathLst>
              <a:path w="11933322" h="2583021">
                <a:moveTo>
                  <a:pt x="0" y="0"/>
                </a:moveTo>
                <a:lnTo>
                  <a:pt x="11933322" y="0"/>
                </a:lnTo>
                <a:lnTo>
                  <a:pt x="11933322" y="2583021"/>
                </a:lnTo>
                <a:lnTo>
                  <a:pt x="0" y="2583021"/>
                </a:lnTo>
                <a:lnTo>
                  <a:pt x="0" y="0"/>
                </a:lnTo>
                <a:close/>
              </a:path>
            </a:pathLst>
          </a:custGeom>
          <a:blipFill>
            <a:blip r:embed="rId4"/>
            <a:stretch>
              <a:fillRect/>
            </a:stretch>
          </a:blipFill>
        </p:spPr>
        <p:txBody>
          <a:bodyPr/>
          <a:lstStyle/>
          <a:p>
            <a:endParaRPr lang="en-US"/>
          </a:p>
        </p:txBody>
      </p:sp>
      <p:sp>
        <p:nvSpPr>
          <p:cNvPr id="14" name="TextBox 14"/>
          <p:cNvSpPr txBox="1"/>
          <p:nvPr/>
        </p:nvSpPr>
        <p:spPr>
          <a:xfrm>
            <a:off x="1028700" y="745241"/>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OUTCOME</a:t>
            </a:r>
          </a:p>
        </p:txBody>
      </p:sp>
      <p:sp>
        <p:nvSpPr>
          <p:cNvPr id="15" name="TextBox 15"/>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16" name="TextBox 16"/>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IT20299002  | Keshani SK  |  TMP-2023-24-082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21349" y="3120646"/>
            <a:ext cx="4044336" cy="404433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000000"/>
              </a:solidFill>
              <a:prstDash val="solid"/>
              <a:miter/>
            </a:ln>
          </p:spPr>
          <p:txBody>
            <a:bodyPr/>
            <a:lstStyle/>
            <a:p>
              <a:endParaRPr lang="en-US"/>
            </a:p>
          </p:txBody>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sp>
        <p:nvSpPr>
          <p:cNvPr id="5" name="AutoShape 5"/>
          <p:cNvSpPr/>
          <p:nvPr/>
        </p:nvSpPr>
        <p:spPr>
          <a:xfrm>
            <a:off x="5897397" y="5143500"/>
            <a:ext cx="6492240" cy="0"/>
          </a:xfrm>
          <a:prstGeom prst="line">
            <a:avLst/>
          </a:prstGeom>
          <a:ln w="38100" cap="flat">
            <a:solidFill>
              <a:srgbClr val="000000"/>
            </a:solidFill>
            <a:prstDash val="sysDash"/>
            <a:headEnd type="none" w="sm" len="sm"/>
            <a:tailEnd type="none" w="sm" len="sm"/>
          </a:ln>
        </p:spPr>
        <p:txBody>
          <a:bodyPr/>
          <a:lstStyle/>
          <a:p>
            <a:endParaRPr lang="en-US"/>
          </a:p>
        </p:txBody>
      </p:sp>
      <p:sp>
        <p:nvSpPr>
          <p:cNvPr id="6" name="AutoShape 6"/>
          <p:cNvSpPr/>
          <p:nvPr/>
        </p:nvSpPr>
        <p:spPr>
          <a:xfrm flipV="1">
            <a:off x="9163050" y="1809327"/>
            <a:ext cx="0" cy="6492240"/>
          </a:xfrm>
          <a:prstGeom prst="line">
            <a:avLst/>
          </a:prstGeom>
          <a:ln w="38100" cap="flat">
            <a:solidFill>
              <a:srgbClr val="000000"/>
            </a:solidFill>
            <a:prstDash val="sysDash"/>
            <a:headEnd type="none" w="sm" len="sm"/>
            <a:tailEnd type="none" w="sm" len="sm"/>
          </a:ln>
        </p:spPr>
        <p:txBody>
          <a:bodyPr/>
          <a:lstStyle/>
          <a:p>
            <a:endParaRPr lang="en-US"/>
          </a:p>
        </p:txBody>
      </p:sp>
      <p:grpSp>
        <p:nvGrpSpPr>
          <p:cNvPr id="7" name="Group 7"/>
          <p:cNvGrpSpPr/>
          <p:nvPr/>
        </p:nvGrpSpPr>
        <p:grpSpPr>
          <a:xfrm>
            <a:off x="7454452" y="3453750"/>
            <a:ext cx="3378129" cy="337812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1D39"/>
            </a:solidFill>
          </p:spPr>
          <p:txBody>
            <a:bodyPr/>
            <a:lstStyle/>
            <a:p>
              <a:endParaRPr lang="en-US"/>
            </a:p>
          </p:txBody>
        </p:sp>
        <p:sp>
          <p:nvSpPr>
            <p:cNvPr id="9" name="TextBox 9"/>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0" name="Group 10"/>
          <p:cNvGrpSpPr/>
          <p:nvPr/>
        </p:nvGrpSpPr>
        <p:grpSpPr>
          <a:xfrm>
            <a:off x="7615306" y="3614604"/>
            <a:ext cx="3056421" cy="305642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txBody>
            <a:bodyPr/>
            <a:lstStyle/>
            <a:p>
              <a:endParaRPr lang="en-US"/>
            </a:p>
          </p:txBody>
        </p:sp>
        <p:sp>
          <p:nvSpPr>
            <p:cNvPr id="12" name="TextBox 12"/>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3" name="Group 13"/>
          <p:cNvGrpSpPr/>
          <p:nvPr/>
        </p:nvGrpSpPr>
        <p:grpSpPr>
          <a:xfrm>
            <a:off x="11622727" y="4509430"/>
            <a:ext cx="1416223" cy="141622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txBody>
            <a:bodyPr/>
            <a:lstStyle/>
            <a:p>
              <a:endParaRPr lang="en-US"/>
            </a:p>
          </p:txBody>
        </p:sp>
        <p:sp>
          <p:nvSpPr>
            <p:cNvPr id="15" name="TextBox 15"/>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6" name="Group 16"/>
          <p:cNvGrpSpPr/>
          <p:nvPr/>
        </p:nvGrpSpPr>
        <p:grpSpPr>
          <a:xfrm>
            <a:off x="8457110" y="7691360"/>
            <a:ext cx="1372813" cy="137281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txBody>
            <a:bodyPr/>
            <a:lstStyle/>
            <a:p>
              <a:endParaRPr lang="en-US"/>
            </a:p>
          </p:txBody>
        </p:sp>
        <p:sp>
          <p:nvSpPr>
            <p:cNvPr id="18" name="TextBox 18"/>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19" name="Group 19"/>
          <p:cNvGrpSpPr/>
          <p:nvPr/>
        </p:nvGrpSpPr>
        <p:grpSpPr>
          <a:xfrm>
            <a:off x="8532928" y="1269870"/>
            <a:ext cx="1384393" cy="138439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txBody>
            <a:bodyPr/>
            <a:lstStyle/>
            <a:p>
              <a:endParaRPr lang="en-US"/>
            </a:p>
          </p:txBody>
        </p:sp>
        <p:sp>
          <p:nvSpPr>
            <p:cNvPr id="21" name="TextBox 21"/>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grpSp>
        <p:nvGrpSpPr>
          <p:cNvPr id="22" name="Group 22"/>
          <p:cNvGrpSpPr/>
          <p:nvPr/>
        </p:nvGrpSpPr>
        <p:grpSpPr>
          <a:xfrm>
            <a:off x="5334850" y="4541520"/>
            <a:ext cx="1352044" cy="135204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5B6"/>
            </a:solidFill>
          </p:spPr>
          <p:txBody>
            <a:bodyPr/>
            <a:lstStyle/>
            <a:p>
              <a:endParaRPr lang="en-US"/>
            </a:p>
          </p:txBody>
        </p:sp>
        <p:sp>
          <p:nvSpPr>
            <p:cNvPr id="24" name="TextBox 24"/>
            <p:cNvSpPr txBox="1"/>
            <p:nvPr/>
          </p:nvSpPr>
          <p:spPr>
            <a:xfrm>
              <a:off x="76200" y="0"/>
              <a:ext cx="660400" cy="736600"/>
            </a:xfrm>
            <a:prstGeom prst="rect">
              <a:avLst/>
            </a:prstGeom>
          </p:spPr>
          <p:txBody>
            <a:bodyPr lIns="50800" tIns="50800" rIns="50800" bIns="50800" rtlCol="0" anchor="ctr"/>
            <a:lstStyle/>
            <a:p>
              <a:pPr algn="ctr">
                <a:lnSpc>
                  <a:spcPts val="3639"/>
                </a:lnSpc>
              </a:pPr>
              <a:endParaRPr/>
            </a:p>
          </p:txBody>
        </p:sp>
      </p:grpSp>
      <p:sp>
        <p:nvSpPr>
          <p:cNvPr id="25" name="Freeform 25"/>
          <p:cNvSpPr/>
          <p:nvPr/>
        </p:nvSpPr>
        <p:spPr>
          <a:xfrm>
            <a:off x="5547563" y="4715839"/>
            <a:ext cx="926617" cy="836272"/>
          </a:xfrm>
          <a:custGeom>
            <a:avLst/>
            <a:gdLst/>
            <a:ahLst/>
            <a:cxnLst/>
            <a:rect l="l" t="t" r="r" b="b"/>
            <a:pathLst>
              <a:path w="926617" h="836272">
                <a:moveTo>
                  <a:pt x="0" y="0"/>
                </a:moveTo>
                <a:lnTo>
                  <a:pt x="926617" y="0"/>
                </a:lnTo>
                <a:lnTo>
                  <a:pt x="926617" y="836272"/>
                </a:lnTo>
                <a:lnTo>
                  <a:pt x="0" y="836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6" name="Freeform 26"/>
          <p:cNvSpPr/>
          <p:nvPr/>
        </p:nvSpPr>
        <p:spPr>
          <a:xfrm>
            <a:off x="11937210" y="5077574"/>
            <a:ext cx="787256" cy="590442"/>
          </a:xfrm>
          <a:custGeom>
            <a:avLst/>
            <a:gdLst/>
            <a:ahLst/>
            <a:cxnLst/>
            <a:rect l="l" t="t" r="r" b="b"/>
            <a:pathLst>
              <a:path w="787256" h="590442">
                <a:moveTo>
                  <a:pt x="0" y="0"/>
                </a:moveTo>
                <a:lnTo>
                  <a:pt x="787257" y="0"/>
                </a:lnTo>
                <a:lnTo>
                  <a:pt x="787257" y="590443"/>
                </a:lnTo>
                <a:lnTo>
                  <a:pt x="0" y="5904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Freeform 27"/>
          <p:cNvSpPr/>
          <p:nvPr/>
        </p:nvSpPr>
        <p:spPr>
          <a:xfrm>
            <a:off x="8646562" y="7905660"/>
            <a:ext cx="993910" cy="944214"/>
          </a:xfrm>
          <a:custGeom>
            <a:avLst/>
            <a:gdLst/>
            <a:ahLst/>
            <a:cxnLst/>
            <a:rect l="l" t="t" r="r" b="b"/>
            <a:pathLst>
              <a:path w="993910" h="944214">
                <a:moveTo>
                  <a:pt x="0" y="0"/>
                </a:moveTo>
                <a:lnTo>
                  <a:pt x="993910" y="0"/>
                </a:lnTo>
                <a:lnTo>
                  <a:pt x="993910" y="944214"/>
                </a:lnTo>
                <a:lnTo>
                  <a:pt x="0" y="9442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8" name="Freeform 28"/>
          <p:cNvSpPr/>
          <p:nvPr/>
        </p:nvSpPr>
        <p:spPr>
          <a:xfrm>
            <a:off x="8786616" y="1535139"/>
            <a:ext cx="853856" cy="853856"/>
          </a:xfrm>
          <a:custGeom>
            <a:avLst/>
            <a:gdLst/>
            <a:ahLst/>
            <a:cxnLst/>
            <a:rect l="l" t="t" r="r" b="b"/>
            <a:pathLst>
              <a:path w="853856" h="853856">
                <a:moveTo>
                  <a:pt x="0" y="0"/>
                </a:moveTo>
                <a:lnTo>
                  <a:pt x="853856" y="0"/>
                </a:lnTo>
                <a:lnTo>
                  <a:pt x="853856" y="853856"/>
                </a:lnTo>
                <a:lnTo>
                  <a:pt x="0" y="8538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9" name="TextBox 29"/>
          <p:cNvSpPr txBox="1"/>
          <p:nvPr/>
        </p:nvSpPr>
        <p:spPr>
          <a:xfrm>
            <a:off x="933450" y="2887020"/>
            <a:ext cx="5350703" cy="1327785"/>
          </a:xfrm>
          <a:prstGeom prst="rect">
            <a:avLst/>
          </a:prstGeom>
        </p:spPr>
        <p:txBody>
          <a:bodyPr lIns="0" tIns="0" rIns="0" bIns="0" rtlCol="0" anchor="t">
            <a:spAutoFit/>
          </a:bodyPr>
          <a:lstStyle/>
          <a:p>
            <a:pPr algn="r">
              <a:lnSpc>
                <a:spcPts val="5040"/>
              </a:lnSpc>
            </a:pPr>
            <a:r>
              <a:rPr lang="en-US" sz="3600">
                <a:solidFill>
                  <a:srgbClr val="000000"/>
                </a:solidFill>
                <a:latin typeface="Times New Roman Bold"/>
              </a:rPr>
              <a:t>Classify data leakage level with machine learning</a:t>
            </a:r>
          </a:p>
        </p:txBody>
      </p:sp>
      <p:sp>
        <p:nvSpPr>
          <p:cNvPr id="30" name="TextBox 30"/>
          <p:cNvSpPr txBox="1"/>
          <p:nvPr/>
        </p:nvSpPr>
        <p:spPr>
          <a:xfrm>
            <a:off x="10392853" y="777597"/>
            <a:ext cx="6866447" cy="1327785"/>
          </a:xfrm>
          <a:prstGeom prst="rect">
            <a:avLst/>
          </a:prstGeom>
        </p:spPr>
        <p:txBody>
          <a:bodyPr lIns="0" tIns="0" rIns="0" bIns="0" rtlCol="0" anchor="t">
            <a:spAutoFit/>
          </a:bodyPr>
          <a:lstStyle/>
          <a:p>
            <a:pPr>
              <a:lnSpc>
                <a:spcPts val="5040"/>
              </a:lnSpc>
            </a:pPr>
            <a:r>
              <a:rPr lang="en-US" sz="3600">
                <a:solidFill>
                  <a:srgbClr val="000000"/>
                </a:solidFill>
                <a:latin typeface="Times New Roman Bold"/>
              </a:rPr>
              <a:t>Abnormal Login Analysis for Email-Based DLP Systems</a:t>
            </a:r>
          </a:p>
        </p:txBody>
      </p:sp>
      <p:sp>
        <p:nvSpPr>
          <p:cNvPr id="31" name="TextBox 31"/>
          <p:cNvSpPr txBox="1"/>
          <p:nvPr/>
        </p:nvSpPr>
        <p:spPr>
          <a:xfrm>
            <a:off x="1028700" y="7254688"/>
            <a:ext cx="6865481" cy="1327785"/>
          </a:xfrm>
          <a:prstGeom prst="rect">
            <a:avLst/>
          </a:prstGeom>
        </p:spPr>
        <p:txBody>
          <a:bodyPr lIns="0" tIns="0" rIns="0" bIns="0" rtlCol="0" anchor="t">
            <a:spAutoFit/>
          </a:bodyPr>
          <a:lstStyle/>
          <a:p>
            <a:pPr algn="r">
              <a:lnSpc>
                <a:spcPts val="5040"/>
              </a:lnSpc>
            </a:pPr>
            <a:r>
              <a:rPr lang="en-US" sz="3600">
                <a:solidFill>
                  <a:srgbClr val="000000"/>
                </a:solidFill>
                <a:latin typeface="Times New Roman Bold"/>
              </a:rPr>
              <a:t>Utilizing NLP Techniques for Content Analysis in Email Systems</a:t>
            </a:r>
          </a:p>
        </p:txBody>
      </p:sp>
      <p:sp>
        <p:nvSpPr>
          <p:cNvPr id="32" name="TextBox 32"/>
          <p:cNvSpPr txBox="1"/>
          <p:nvPr/>
        </p:nvSpPr>
        <p:spPr>
          <a:xfrm>
            <a:off x="13391375" y="4023157"/>
            <a:ext cx="5496491" cy="1965960"/>
          </a:xfrm>
          <a:prstGeom prst="rect">
            <a:avLst/>
          </a:prstGeom>
        </p:spPr>
        <p:txBody>
          <a:bodyPr lIns="0" tIns="0" rIns="0" bIns="0" rtlCol="0" anchor="t">
            <a:spAutoFit/>
          </a:bodyPr>
          <a:lstStyle/>
          <a:p>
            <a:pPr>
              <a:lnSpc>
                <a:spcPts val="5040"/>
              </a:lnSpc>
            </a:pPr>
            <a:r>
              <a:rPr lang="en-US" sz="3600">
                <a:solidFill>
                  <a:srgbClr val="000000"/>
                </a:solidFill>
                <a:latin typeface="Times New Roman Bold"/>
              </a:rPr>
              <a:t>Natural Language Processing for Phishing Email Detection</a:t>
            </a:r>
          </a:p>
        </p:txBody>
      </p:sp>
      <p:sp>
        <p:nvSpPr>
          <p:cNvPr id="33" name="TextBox 33"/>
          <p:cNvSpPr txBox="1"/>
          <p:nvPr/>
        </p:nvSpPr>
        <p:spPr>
          <a:xfrm>
            <a:off x="11937210" y="6225451"/>
            <a:ext cx="5952996" cy="1165231"/>
          </a:xfrm>
          <a:prstGeom prst="rect">
            <a:avLst/>
          </a:prstGeom>
        </p:spPr>
        <p:txBody>
          <a:bodyPr lIns="0" tIns="0" rIns="0" bIns="0" rtlCol="0" anchor="t">
            <a:spAutoFit/>
          </a:bodyPr>
          <a:lstStyle/>
          <a:p>
            <a:pPr>
              <a:lnSpc>
                <a:spcPts val="2980"/>
              </a:lnSpc>
            </a:pPr>
            <a:r>
              <a:rPr lang="en-US" sz="2504">
                <a:solidFill>
                  <a:srgbClr val="000000"/>
                </a:solidFill>
                <a:latin typeface="Times New Roman"/>
              </a:rPr>
              <a:t>Identify phishing attempts in emails and take actions to protect against email-based threats</a:t>
            </a:r>
          </a:p>
        </p:txBody>
      </p:sp>
      <p:sp>
        <p:nvSpPr>
          <p:cNvPr id="34" name="TextBox 34"/>
          <p:cNvSpPr txBox="1"/>
          <p:nvPr/>
        </p:nvSpPr>
        <p:spPr>
          <a:xfrm>
            <a:off x="10392853" y="2236139"/>
            <a:ext cx="7182870" cy="793756"/>
          </a:xfrm>
          <a:prstGeom prst="rect">
            <a:avLst/>
          </a:prstGeom>
        </p:spPr>
        <p:txBody>
          <a:bodyPr lIns="0" tIns="0" rIns="0" bIns="0" rtlCol="0" anchor="t">
            <a:spAutoFit/>
          </a:bodyPr>
          <a:lstStyle/>
          <a:p>
            <a:pPr>
              <a:lnSpc>
                <a:spcPts val="2980"/>
              </a:lnSpc>
            </a:pPr>
            <a:r>
              <a:rPr lang="en-US" sz="2504">
                <a:solidFill>
                  <a:srgbClr val="000000"/>
                </a:solidFill>
                <a:latin typeface="Times New Roman"/>
              </a:rPr>
              <a:t>Detect unusual logins in email systems and respond with alerts or additional security measures.</a:t>
            </a:r>
          </a:p>
        </p:txBody>
      </p:sp>
      <p:sp>
        <p:nvSpPr>
          <p:cNvPr id="35" name="TextBox 35"/>
          <p:cNvSpPr txBox="1"/>
          <p:nvPr/>
        </p:nvSpPr>
        <p:spPr>
          <a:xfrm>
            <a:off x="-368278" y="4263281"/>
            <a:ext cx="5350703" cy="1536706"/>
          </a:xfrm>
          <a:prstGeom prst="rect">
            <a:avLst/>
          </a:prstGeom>
        </p:spPr>
        <p:txBody>
          <a:bodyPr lIns="0" tIns="0" rIns="0" bIns="0" rtlCol="0" anchor="t">
            <a:spAutoFit/>
          </a:bodyPr>
          <a:lstStyle/>
          <a:p>
            <a:pPr algn="r">
              <a:lnSpc>
                <a:spcPts val="2980"/>
              </a:lnSpc>
            </a:pPr>
            <a:r>
              <a:rPr lang="en-US" sz="2504">
                <a:solidFill>
                  <a:srgbClr val="000000"/>
                </a:solidFill>
                <a:latin typeface="Times New Roman"/>
              </a:rPr>
              <a:t>Classify the severity of data leakage incidents using machine learning to prioritize responses and minimize damage</a:t>
            </a:r>
          </a:p>
        </p:txBody>
      </p:sp>
      <p:sp>
        <p:nvSpPr>
          <p:cNvPr id="36" name="TextBox 36"/>
          <p:cNvSpPr txBox="1"/>
          <p:nvPr/>
        </p:nvSpPr>
        <p:spPr>
          <a:xfrm>
            <a:off x="1501882" y="8670103"/>
            <a:ext cx="6869504" cy="793756"/>
          </a:xfrm>
          <a:prstGeom prst="rect">
            <a:avLst/>
          </a:prstGeom>
        </p:spPr>
        <p:txBody>
          <a:bodyPr lIns="0" tIns="0" rIns="0" bIns="0" rtlCol="0" anchor="t">
            <a:spAutoFit/>
          </a:bodyPr>
          <a:lstStyle/>
          <a:p>
            <a:pPr algn="r">
              <a:lnSpc>
                <a:spcPts val="2980"/>
              </a:lnSpc>
            </a:pPr>
            <a:r>
              <a:rPr lang="en-US" sz="2504">
                <a:solidFill>
                  <a:srgbClr val="000000"/>
                </a:solidFill>
                <a:latin typeface="Times New Roman"/>
              </a:rPr>
              <a:t>Automatically analyze email content using NLP to identify sensitive information, patterns</a:t>
            </a:r>
          </a:p>
        </p:txBody>
      </p:sp>
      <p:grpSp>
        <p:nvGrpSpPr>
          <p:cNvPr id="37" name="Group 37"/>
          <p:cNvGrpSpPr/>
          <p:nvPr/>
        </p:nvGrpSpPr>
        <p:grpSpPr>
          <a:xfrm>
            <a:off x="15736799" y="5958037"/>
            <a:ext cx="5622271" cy="4919487"/>
            <a:chOff x="0" y="0"/>
            <a:chExt cx="812800" cy="711200"/>
          </a:xfrm>
        </p:grpSpPr>
        <p:sp>
          <p:nvSpPr>
            <p:cNvPr id="38" name="Freeform 3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39" name="TextBox 3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40" name="Group 40"/>
          <p:cNvGrpSpPr/>
          <p:nvPr/>
        </p:nvGrpSpPr>
        <p:grpSpPr>
          <a:xfrm rot="-10800000">
            <a:off x="15943291" y="7774589"/>
            <a:ext cx="2020733" cy="1768142"/>
            <a:chOff x="0" y="0"/>
            <a:chExt cx="812800" cy="711200"/>
          </a:xfrm>
        </p:grpSpPr>
        <p:sp>
          <p:nvSpPr>
            <p:cNvPr id="41" name="Freeform 41"/>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42" name="TextBox 42"/>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43" name="Group 43"/>
          <p:cNvGrpSpPr/>
          <p:nvPr/>
        </p:nvGrpSpPr>
        <p:grpSpPr>
          <a:xfrm>
            <a:off x="15859411" y="8670103"/>
            <a:ext cx="997288" cy="872627"/>
            <a:chOff x="0" y="0"/>
            <a:chExt cx="812800" cy="711200"/>
          </a:xfrm>
        </p:grpSpPr>
        <p:sp>
          <p:nvSpPr>
            <p:cNvPr id="44" name="Freeform 4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5" name="TextBox 4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46" name="TextBox 46"/>
          <p:cNvSpPr txBox="1"/>
          <p:nvPr/>
        </p:nvSpPr>
        <p:spPr>
          <a:xfrm>
            <a:off x="933450" y="853797"/>
            <a:ext cx="6586606"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SUB-OBJECTIVE </a:t>
            </a:r>
          </a:p>
        </p:txBody>
      </p:sp>
      <p:sp>
        <p:nvSpPr>
          <p:cNvPr id="47" name="Freeform 47"/>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10"/>
            <a:stretch>
              <a:fillRect/>
            </a:stretch>
          </a:blipFill>
        </p:spPr>
        <p:txBody>
          <a:bodyPr/>
          <a:lstStyle/>
          <a:p>
            <a:endParaRPr lang="en-US"/>
          </a:p>
        </p:txBody>
      </p:sp>
      <p:sp>
        <p:nvSpPr>
          <p:cNvPr id="48" name="TextBox 48"/>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307666" y="6066951"/>
            <a:ext cx="7672669"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3" name="Group 3"/>
          <p:cNvGrpSpPr/>
          <p:nvPr/>
        </p:nvGrpSpPr>
        <p:grpSpPr>
          <a:xfrm rot="-10800000">
            <a:off x="-3067113" y="-179028"/>
            <a:ext cx="6103845" cy="5340865"/>
            <a:chOff x="0" y="0"/>
            <a:chExt cx="812800" cy="711200"/>
          </a:xfrm>
        </p:grpSpPr>
        <p:sp>
          <p:nvSpPr>
            <p:cNvPr id="4" name="Freeform 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5" name="TextBox 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a:off x="16721430" y="701820"/>
            <a:ext cx="3114134" cy="2724867"/>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US"/>
            </a:p>
          </p:txBody>
        </p:sp>
        <p:sp>
          <p:nvSpPr>
            <p:cNvPr id="8" name="TextBox 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9" name="Group 9"/>
          <p:cNvGrpSpPr/>
          <p:nvPr/>
        </p:nvGrpSpPr>
        <p:grpSpPr>
          <a:xfrm rot="-10800000">
            <a:off x="16721430" y="3347730"/>
            <a:ext cx="3085910" cy="2700171"/>
            <a:chOff x="0" y="0"/>
            <a:chExt cx="812800" cy="711200"/>
          </a:xfrm>
        </p:grpSpPr>
        <p:sp>
          <p:nvSpPr>
            <p:cNvPr id="10" name="Freeform 1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1" name="TextBox 1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2" name="Group 12"/>
          <p:cNvGrpSpPr/>
          <p:nvPr/>
        </p:nvGrpSpPr>
        <p:grpSpPr>
          <a:xfrm rot="-10800000">
            <a:off x="14700697" y="-109596"/>
            <a:ext cx="4041467" cy="3536283"/>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4" name="TextBox 1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5" name="Group 15"/>
          <p:cNvGrpSpPr/>
          <p:nvPr/>
        </p:nvGrpSpPr>
        <p:grpSpPr>
          <a:xfrm>
            <a:off x="844545" y="701820"/>
            <a:ext cx="2020733" cy="1768142"/>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7" name="TextBox 1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8" name="Group 18"/>
          <p:cNvGrpSpPr/>
          <p:nvPr/>
        </p:nvGrpSpPr>
        <p:grpSpPr>
          <a:xfrm rot="-10800000">
            <a:off x="15255224" y="7980148"/>
            <a:ext cx="2020733" cy="1768142"/>
            <a:chOff x="0" y="0"/>
            <a:chExt cx="812800" cy="711200"/>
          </a:xfrm>
        </p:grpSpPr>
        <p:sp>
          <p:nvSpPr>
            <p:cNvPr id="19" name="Freeform 1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20" name="TextBox 2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1" name="Group 21"/>
          <p:cNvGrpSpPr/>
          <p:nvPr/>
        </p:nvGrpSpPr>
        <p:grpSpPr>
          <a:xfrm rot="-10800000">
            <a:off x="2039445" y="716487"/>
            <a:ext cx="997288" cy="872627"/>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3" name="TextBox 2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4" name="Group 24"/>
          <p:cNvGrpSpPr/>
          <p:nvPr/>
        </p:nvGrpSpPr>
        <p:grpSpPr>
          <a:xfrm>
            <a:off x="15171344" y="8875662"/>
            <a:ext cx="997288" cy="872627"/>
            <a:chOff x="0" y="0"/>
            <a:chExt cx="812800" cy="711200"/>
          </a:xfrm>
        </p:grpSpPr>
        <p:sp>
          <p:nvSpPr>
            <p:cNvPr id="25" name="Freeform 2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6" name="TextBox 2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7" name="TextBox 27"/>
          <p:cNvSpPr txBox="1"/>
          <p:nvPr/>
        </p:nvSpPr>
        <p:spPr>
          <a:xfrm>
            <a:off x="7838756" y="4792609"/>
            <a:ext cx="2610488"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DEMO</a:t>
            </a:r>
          </a:p>
        </p:txBody>
      </p:sp>
      <p:sp>
        <p:nvSpPr>
          <p:cNvPr id="28" name="Freeform 28"/>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29" name="TextBox 29"/>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30" name="TextBox 30"/>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IT20299002  | Keshani SK  |  TMP-2023-24-082</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574388"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6277009" y="689261"/>
            <a:ext cx="1700198" cy="1487673"/>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5876885" y="1304307"/>
            <a:ext cx="997288" cy="872627"/>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1" name="TextBox 11"/>
          <p:cNvSpPr txBox="1"/>
          <p:nvPr/>
        </p:nvSpPr>
        <p:spPr>
          <a:xfrm>
            <a:off x="1028700" y="745241"/>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REFERENCES</a:t>
            </a:r>
          </a:p>
        </p:txBody>
      </p:sp>
      <p:sp>
        <p:nvSpPr>
          <p:cNvPr id="12" name="Freeform 12"/>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13" name="TextBox 13"/>
          <p:cNvSpPr txBox="1"/>
          <p:nvPr/>
        </p:nvSpPr>
        <p:spPr>
          <a:xfrm>
            <a:off x="4882144"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IT20299002  | Keshani SK  |  TMP-2023-24-082</a:t>
            </a:r>
          </a:p>
        </p:txBody>
      </p:sp>
      <p:sp>
        <p:nvSpPr>
          <p:cNvPr id="14" name="TextBox 14"/>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15" name="TextBox 15"/>
          <p:cNvSpPr txBox="1"/>
          <p:nvPr/>
        </p:nvSpPr>
        <p:spPr>
          <a:xfrm>
            <a:off x="649186" y="2043584"/>
            <a:ext cx="17638814" cy="6329046"/>
          </a:xfrm>
          <a:prstGeom prst="rect">
            <a:avLst/>
          </a:prstGeom>
        </p:spPr>
        <p:txBody>
          <a:bodyPr lIns="0" tIns="0" rIns="0" bIns="0" rtlCol="0" anchor="t">
            <a:spAutoFit/>
          </a:bodyPr>
          <a:lstStyle/>
          <a:p>
            <a:pPr>
              <a:lnSpc>
                <a:spcPts val="4899"/>
              </a:lnSpc>
            </a:pPr>
            <a:endParaRPr/>
          </a:p>
          <a:p>
            <a:pPr>
              <a:lnSpc>
                <a:spcPts val="4059"/>
              </a:lnSpc>
            </a:pPr>
            <a:r>
              <a:rPr lang="en-US" sz="2899">
                <a:solidFill>
                  <a:srgbClr val="000000"/>
                </a:solidFill>
                <a:latin typeface="Times New Roman"/>
              </a:rPr>
              <a:t>[1] Andersson, S. (2023). Problems in information classification: insights from practice. Information and Computer Security, 31(4), 449–462. https://doi.org/10.1108/ics-10-2022-0163</a:t>
            </a:r>
          </a:p>
          <a:p>
            <a:pPr>
              <a:lnSpc>
                <a:spcPts val="4059"/>
              </a:lnSpc>
            </a:pPr>
            <a:endParaRPr lang="en-US" sz="2899">
              <a:solidFill>
                <a:srgbClr val="000000"/>
              </a:solidFill>
              <a:latin typeface="Times New Roman"/>
            </a:endParaRPr>
          </a:p>
          <a:p>
            <a:pPr>
              <a:lnSpc>
                <a:spcPts val="4059"/>
              </a:lnSpc>
            </a:pPr>
            <a:r>
              <a:rPr lang="en-US" sz="2899">
                <a:solidFill>
                  <a:srgbClr val="000000"/>
                </a:solidFill>
                <a:latin typeface="Times New Roman"/>
              </a:rPr>
              <a:t>[2] big data classification Latest Research Papers. (n.d.). Sciencegate.App. Retrieved November 3, 2023, from https://www.sciencegate.app/keyword/744391</a:t>
            </a:r>
          </a:p>
          <a:p>
            <a:pPr>
              <a:lnSpc>
                <a:spcPts val="4059"/>
              </a:lnSpc>
            </a:pPr>
            <a:endParaRPr lang="en-US" sz="2899">
              <a:solidFill>
                <a:srgbClr val="000000"/>
              </a:solidFill>
              <a:latin typeface="Times New Roman"/>
            </a:endParaRPr>
          </a:p>
          <a:p>
            <a:pPr>
              <a:lnSpc>
                <a:spcPts val="4059"/>
              </a:lnSpc>
            </a:pPr>
            <a:r>
              <a:rPr lang="en-US" sz="2899">
                <a:solidFill>
                  <a:srgbClr val="000000"/>
                </a:solidFill>
                <a:latin typeface="Times New Roman"/>
              </a:rPr>
              <a:t>[3] Email &amp; document classification. (n.d.). Dataclassification.com. Retrieved November 3, 2023, from https://www.dataclassification.com/solutions/email-document-classification/</a:t>
            </a:r>
          </a:p>
          <a:p>
            <a:pPr>
              <a:lnSpc>
                <a:spcPts val="4059"/>
              </a:lnSpc>
            </a:pPr>
            <a:endParaRPr lang="en-US" sz="2899">
              <a:solidFill>
                <a:srgbClr val="000000"/>
              </a:solidFill>
              <a:latin typeface="Times New Roman"/>
            </a:endParaRPr>
          </a:p>
          <a:p>
            <a:pPr>
              <a:lnSpc>
                <a:spcPts val="4059"/>
              </a:lnSpc>
            </a:pPr>
            <a:r>
              <a:rPr lang="en-US" sz="2899">
                <a:solidFill>
                  <a:srgbClr val="000000"/>
                </a:solidFill>
                <a:latin typeface="Times New Roman"/>
              </a:rPr>
              <a:t>[4] (N.d.). Researchgate.net. Retrieved November 3, 2023, from https://www.researchgate.net/publication/320549282_Data_Classification_Using_Machine_Learning_Approach</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736799" y="5958037"/>
            <a:ext cx="5622271" cy="4919487"/>
            <a:chOff x="0" y="0"/>
            <a:chExt cx="812800" cy="711200"/>
          </a:xfrm>
        </p:grpSpPr>
        <p:sp>
          <p:nvSpPr>
            <p:cNvPr id="4" name="Freeform 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5" name="TextBox 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rot="-10800000">
            <a:off x="15943291" y="7774589"/>
            <a:ext cx="2020733" cy="1768142"/>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8" name="TextBox 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9" name="Group 9"/>
          <p:cNvGrpSpPr/>
          <p:nvPr/>
        </p:nvGrpSpPr>
        <p:grpSpPr>
          <a:xfrm>
            <a:off x="15859411" y="8670103"/>
            <a:ext cx="997288" cy="872627"/>
            <a:chOff x="0" y="0"/>
            <a:chExt cx="812800" cy="711200"/>
          </a:xfrm>
        </p:grpSpPr>
        <p:sp>
          <p:nvSpPr>
            <p:cNvPr id="10" name="Freeform 1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1" name="TextBox 1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12" name="Freeform 12"/>
          <p:cNvSpPr/>
          <p:nvPr/>
        </p:nvSpPr>
        <p:spPr>
          <a:xfrm>
            <a:off x="843947" y="1428643"/>
            <a:ext cx="14892852" cy="7619277"/>
          </a:xfrm>
          <a:custGeom>
            <a:avLst/>
            <a:gdLst/>
            <a:ahLst/>
            <a:cxnLst/>
            <a:rect l="l" t="t" r="r" b="b"/>
            <a:pathLst>
              <a:path w="14892852" h="7619277">
                <a:moveTo>
                  <a:pt x="0" y="0"/>
                </a:moveTo>
                <a:lnTo>
                  <a:pt x="14892852" y="0"/>
                </a:lnTo>
                <a:lnTo>
                  <a:pt x="14892852" y="7619278"/>
                </a:lnTo>
                <a:lnTo>
                  <a:pt x="0" y="7619278"/>
                </a:lnTo>
                <a:lnTo>
                  <a:pt x="0" y="0"/>
                </a:lnTo>
                <a:close/>
              </a:path>
            </a:pathLst>
          </a:custGeom>
          <a:blipFill>
            <a:blip r:embed="rId3"/>
            <a:stretch>
              <a:fillRect t="-628" b="-628"/>
            </a:stretch>
          </a:blipFill>
          <a:ln w="28575" cap="sq">
            <a:solidFill>
              <a:srgbClr val="000000"/>
            </a:solidFill>
            <a:prstDash val="solid"/>
            <a:miter/>
          </a:ln>
        </p:spPr>
        <p:txBody>
          <a:bodyPr/>
          <a:lstStyle/>
          <a:p>
            <a:endParaRPr lang="en-US"/>
          </a:p>
        </p:txBody>
      </p:sp>
      <p:sp>
        <p:nvSpPr>
          <p:cNvPr id="13" name="TextBox 13"/>
          <p:cNvSpPr txBox="1"/>
          <p:nvPr/>
        </p:nvSpPr>
        <p:spPr>
          <a:xfrm>
            <a:off x="5952235" y="479495"/>
            <a:ext cx="6383531"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GANNT CHART</a:t>
            </a:r>
          </a:p>
        </p:txBody>
      </p:sp>
      <p:sp>
        <p:nvSpPr>
          <p:cNvPr id="14" name="TextBox 14"/>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5"/>
            <a:stretch>
              <a:fillRect/>
            </a:stretch>
          </a:blipFill>
        </p:spPr>
        <p:txBody>
          <a:bodyPr/>
          <a:lstStyle/>
          <a:p>
            <a:endParaRPr lang="en-US"/>
          </a:p>
        </p:txBody>
      </p:sp>
      <p:grpSp>
        <p:nvGrpSpPr>
          <p:cNvPr id="3" name="Group 3"/>
          <p:cNvGrpSpPr/>
          <p:nvPr/>
        </p:nvGrpSpPr>
        <p:grpSpPr>
          <a:xfrm>
            <a:off x="15736799" y="5958037"/>
            <a:ext cx="5622271" cy="4919487"/>
            <a:chOff x="0" y="0"/>
            <a:chExt cx="812800" cy="711200"/>
          </a:xfrm>
        </p:grpSpPr>
        <p:sp>
          <p:nvSpPr>
            <p:cNvPr id="4" name="Freeform 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5" name="TextBox 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rot="-10800000">
            <a:off x="15943291" y="7774589"/>
            <a:ext cx="2020733" cy="1768142"/>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8" name="TextBox 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9" name="Group 9"/>
          <p:cNvGrpSpPr/>
          <p:nvPr/>
        </p:nvGrpSpPr>
        <p:grpSpPr>
          <a:xfrm>
            <a:off x="15859411" y="8670103"/>
            <a:ext cx="997288" cy="872627"/>
            <a:chOff x="0" y="0"/>
            <a:chExt cx="812800" cy="711200"/>
          </a:xfrm>
        </p:grpSpPr>
        <p:sp>
          <p:nvSpPr>
            <p:cNvPr id="10" name="Freeform 1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1" name="TextBox 1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pic>
        <p:nvPicPr>
          <p:cNvPr id="12" name="Picture 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2143411" y="681653"/>
            <a:ext cx="13716000" cy="8229600"/>
          </a:xfrm>
          <a:prstGeom prst="rect">
            <a:avLst/>
          </a:prstGeom>
        </p:spPr>
      </p:pic>
      <p:sp>
        <p:nvSpPr>
          <p:cNvPr id="13" name="TextBox 13"/>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timing>
    <p:tnLst>
      <p:par>
        <p:cTn id="1" dur="indefinite" restart="never" nodeType="tmRoot">
          <p:childTnLst>
            <p:video>
              <p:cMediaNode vol="0">
                <p:cTn id="2" fill="hold" display="0">
                  <p:stCondLst>
                    <p:cond delay="indefinite"/>
                  </p:stCondLst>
                </p:cTn>
                <p:tgtEl>
                  <p:spTgt spid="12"/>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90804" y="7823094"/>
            <a:ext cx="2815893" cy="2463906"/>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17168576" y="2483729"/>
            <a:ext cx="2706112" cy="2367848"/>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6917526" y="246176"/>
            <a:ext cx="2859427" cy="2501999"/>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a:off x="13232442" y="-13931"/>
            <a:ext cx="2854468" cy="2497660"/>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US"/>
            </a:p>
          </p:txBody>
        </p:sp>
        <p:sp>
          <p:nvSpPr>
            <p:cNvPr id="13" name="TextBox 1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rot="-10800000">
            <a:off x="13258313" y="2748174"/>
            <a:ext cx="2828598" cy="2475023"/>
            <a:chOff x="0" y="0"/>
            <a:chExt cx="812800" cy="711200"/>
          </a:xfrm>
        </p:grpSpPr>
        <p:sp>
          <p:nvSpPr>
            <p:cNvPr id="15" name="Freeform 1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6" name="TextBox 1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0723652" y="3985686"/>
            <a:ext cx="2815893" cy="2463906"/>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alpha val="87843"/>
              </a:srgbClr>
            </a:solidFill>
          </p:spPr>
          <p:txBody>
            <a:bodyPr/>
            <a:lstStyle/>
            <a:p>
              <a:endParaRPr lang="en-US"/>
            </a:p>
          </p:txBody>
        </p:sp>
        <p:sp>
          <p:nvSpPr>
            <p:cNvPr id="19" name="TextBox 1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0" name="Group 20"/>
          <p:cNvGrpSpPr/>
          <p:nvPr/>
        </p:nvGrpSpPr>
        <p:grpSpPr>
          <a:xfrm>
            <a:off x="-1578573" y="8244967"/>
            <a:ext cx="3086100" cy="2700338"/>
            <a:chOff x="0" y="0"/>
            <a:chExt cx="812800" cy="711200"/>
          </a:xfrm>
        </p:grpSpPr>
        <p:sp>
          <p:nvSpPr>
            <p:cNvPr id="21" name="Freeform 21"/>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2" name="TextBox 22"/>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3" name="Group 23"/>
          <p:cNvGrpSpPr/>
          <p:nvPr/>
        </p:nvGrpSpPr>
        <p:grpSpPr>
          <a:xfrm rot="-10800000">
            <a:off x="15749834" y="-517853"/>
            <a:ext cx="2837484" cy="2482798"/>
            <a:chOff x="0" y="0"/>
            <a:chExt cx="812800" cy="711200"/>
          </a:xfrm>
        </p:grpSpPr>
        <p:sp>
          <p:nvSpPr>
            <p:cNvPr id="24" name="Freeform 2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25" name="TextBox 25"/>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6" name="Group 26"/>
          <p:cNvGrpSpPr/>
          <p:nvPr/>
        </p:nvGrpSpPr>
        <p:grpSpPr>
          <a:xfrm>
            <a:off x="13808292" y="5704631"/>
            <a:ext cx="851384" cy="744961"/>
            <a:chOff x="0" y="0"/>
            <a:chExt cx="812800" cy="711200"/>
          </a:xfrm>
        </p:grpSpPr>
        <p:sp>
          <p:nvSpPr>
            <p:cNvPr id="27" name="Freeform 2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28" name="TextBox 28"/>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29" name="Group 29"/>
          <p:cNvGrpSpPr/>
          <p:nvPr/>
        </p:nvGrpSpPr>
        <p:grpSpPr>
          <a:xfrm rot="-10800000">
            <a:off x="10723652" y="6591141"/>
            <a:ext cx="2815893" cy="2463906"/>
            <a:chOff x="0" y="0"/>
            <a:chExt cx="812800" cy="711200"/>
          </a:xfrm>
        </p:grpSpPr>
        <p:sp>
          <p:nvSpPr>
            <p:cNvPr id="30" name="Freeform 3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31" name="TextBox 31"/>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32" name="TextBox 32"/>
          <p:cNvSpPr txBox="1"/>
          <p:nvPr/>
        </p:nvSpPr>
        <p:spPr>
          <a:xfrm>
            <a:off x="1088858" y="2655179"/>
            <a:ext cx="8284042" cy="5053615"/>
          </a:xfrm>
          <a:prstGeom prst="rect">
            <a:avLst/>
          </a:prstGeom>
        </p:spPr>
        <p:txBody>
          <a:bodyPr lIns="0" tIns="0" rIns="0" bIns="0" rtlCol="0" anchor="t">
            <a:spAutoFit/>
          </a:bodyPr>
          <a:lstStyle/>
          <a:p>
            <a:pPr>
              <a:lnSpc>
                <a:spcPts val="18724"/>
              </a:lnSpc>
            </a:pPr>
            <a:r>
              <a:rPr lang="en-US" sz="18724">
                <a:solidFill>
                  <a:srgbClr val="153669"/>
                </a:solidFill>
                <a:latin typeface="Poppins Bold"/>
              </a:rPr>
              <a:t>Thank You</a:t>
            </a:r>
          </a:p>
        </p:txBody>
      </p:sp>
      <p:sp>
        <p:nvSpPr>
          <p:cNvPr id="33" name="Freeform 33"/>
          <p:cNvSpPr/>
          <p:nvPr/>
        </p:nvSpPr>
        <p:spPr>
          <a:xfrm>
            <a:off x="1028700" y="723546"/>
            <a:ext cx="1080333" cy="1129760"/>
          </a:xfrm>
          <a:custGeom>
            <a:avLst/>
            <a:gdLst/>
            <a:ahLst/>
            <a:cxnLst/>
            <a:rect l="l" t="t" r="r" b="b"/>
            <a:pathLst>
              <a:path w="1080333" h="1129760">
                <a:moveTo>
                  <a:pt x="0" y="0"/>
                </a:moveTo>
                <a:lnTo>
                  <a:pt x="1080333" y="0"/>
                </a:lnTo>
                <a:lnTo>
                  <a:pt x="1080333" y="1129760"/>
                </a:lnTo>
                <a:lnTo>
                  <a:pt x="0" y="1129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4" name="Group 34"/>
          <p:cNvGrpSpPr/>
          <p:nvPr/>
        </p:nvGrpSpPr>
        <p:grpSpPr>
          <a:xfrm>
            <a:off x="13539545" y="4306042"/>
            <a:ext cx="9496910" cy="8161407"/>
            <a:chOff x="0" y="0"/>
            <a:chExt cx="812800" cy="698500"/>
          </a:xfrm>
        </p:grpSpPr>
        <p:sp>
          <p:nvSpPr>
            <p:cNvPr id="35" name="Freeform 3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255B6"/>
            </a:solidFill>
          </p:spPr>
          <p:txBody>
            <a:bodyPr/>
            <a:lstStyle/>
            <a:p>
              <a:endParaRPr lang="en-US"/>
            </a:p>
          </p:txBody>
        </p:sp>
        <p:sp>
          <p:nvSpPr>
            <p:cNvPr id="36" name="TextBox 36"/>
            <p:cNvSpPr txBox="1"/>
            <p:nvPr/>
          </p:nvSpPr>
          <p:spPr>
            <a:xfrm>
              <a:off x="114300" y="-76200"/>
              <a:ext cx="584200" cy="774700"/>
            </a:xfrm>
            <a:prstGeom prst="rect">
              <a:avLst/>
            </a:prstGeom>
          </p:spPr>
          <p:txBody>
            <a:bodyPr lIns="50800" tIns="50800" rIns="50800" bIns="50800" rtlCol="0" anchor="ctr"/>
            <a:lstStyle/>
            <a:p>
              <a:pPr algn="ctr">
                <a:lnSpc>
                  <a:spcPts val="363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574388" y="-1641732"/>
            <a:ext cx="6103845" cy="5340865"/>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3051923" y="-1398002"/>
            <a:ext cx="6103845" cy="5340865"/>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rot="-10800000">
            <a:off x="16277009" y="689261"/>
            <a:ext cx="1700198" cy="1487673"/>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rot="-10800000">
            <a:off x="364226" y="689261"/>
            <a:ext cx="1700198" cy="1487673"/>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3" name="TextBox 1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15876885" y="1304307"/>
            <a:ext cx="997288" cy="872627"/>
            <a:chOff x="0" y="0"/>
            <a:chExt cx="812800" cy="711200"/>
          </a:xfrm>
        </p:grpSpPr>
        <p:sp>
          <p:nvSpPr>
            <p:cNvPr id="15" name="Freeform 1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6" name="TextBox 1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411866" y="1304307"/>
            <a:ext cx="997288" cy="872627"/>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9" name="TextBox 1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0" name="Freeform 20"/>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21" name="Freeform 21"/>
          <p:cNvSpPr/>
          <p:nvPr/>
        </p:nvSpPr>
        <p:spPr>
          <a:xfrm>
            <a:off x="2532323" y="1740621"/>
            <a:ext cx="13123311" cy="7889730"/>
          </a:xfrm>
          <a:custGeom>
            <a:avLst/>
            <a:gdLst/>
            <a:ahLst/>
            <a:cxnLst/>
            <a:rect l="l" t="t" r="r" b="b"/>
            <a:pathLst>
              <a:path w="13123311" h="7889730">
                <a:moveTo>
                  <a:pt x="0" y="0"/>
                </a:moveTo>
                <a:lnTo>
                  <a:pt x="13123311" y="0"/>
                </a:lnTo>
                <a:lnTo>
                  <a:pt x="13123311" y="7889730"/>
                </a:lnTo>
                <a:lnTo>
                  <a:pt x="0" y="7889730"/>
                </a:lnTo>
                <a:lnTo>
                  <a:pt x="0" y="0"/>
                </a:lnTo>
                <a:close/>
              </a:path>
            </a:pathLst>
          </a:custGeom>
          <a:blipFill>
            <a:blip r:embed="rId3"/>
            <a:stretch>
              <a:fillRect l="-938" t="-1643" r="-1685" b="-1643"/>
            </a:stretch>
          </a:blipFill>
        </p:spPr>
        <p:txBody>
          <a:bodyPr/>
          <a:lstStyle/>
          <a:p>
            <a:endParaRPr lang="en-US"/>
          </a:p>
        </p:txBody>
      </p:sp>
      <p:sp>
        <p:nvSpPr>
          <p:cNvPr id="22" name="TextBox 22"/>
          <p:cNvSpPr txBox="1"/>
          <p:nvPr/>
        </p:nvSpPr>
        <p:spPr>
          <a:xfrm>
            <a:off x="3294028" y="632111"/>
            <a:ext cx="12038256" cy="1027303"/>
          </a:xfrm>
          <a:prstGeom prst="rect">
            <a:avLst/>
          </a:prstGeom>
        </p:spPr>
        <p:txBody>
          <a:bodyPr lIns="0" tIns="0" rIns="0" bIns="0" rtlCol="0" anchor="t">
            <a:spAutoFit/>
          </a:bodyPr>
          <a:lstStyle/>
          <a:p>
            <a:pPr algn="ctr">
              <a:lnSpc>
                <a:spcPts val="7615"/>
              </a:lnSpc>
            </a:pPr>
            <a:r>
              <a:rPr lang="en-US" sz="6399">
                <a:solidFill>
                  <a:srgbClr val="000000"/>
                </a:solidFill>
                <a:latin typeface="Poppins Bold"/>
              </a:rPr>
              <a:t>OVERALL SYSTEM DIAGRAM</a:t>
            </a:r>
          </a:p>
        </p:txBody>
      </p:sp>
      <p:sp>
        <p:nvSpPr>
          <p:cNvPr id="23" name="TextBox 23"/>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99" y="5958037"/>
            <a:ext cx="5622271" cy="4919487"/>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4" name="TextBox 4"/>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10800000">
            <a:off x="-2994217" y="-634399"/>
            <a:ext cx="5622271" cy="4919487"/>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rot="-10800000">
            <a:off x="15943291" y="7774589"/>
            <a:ext cx="2020733" cy="1768142"/>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rot="-10800000">
            <a:off x="734936" y="802545"/>
            <a:ext cx="2020733" cy="1768142"/>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3" name="TextBox 1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15859411" y="8670103"/>
            <a:ext cx="997288" cy="872627"/>
            <a:chOff x="0" y="0"/>
            <a:chExt cx="812800" cy="711200"/>
          </a:xfrm>
        </p:grpSpPr>
        <p:sp>
          <p:nvSpPr>
            <p:cNvPr id="15" name="Freeform 1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6" name="TextBox 1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657671" y="1740498"/>
            <a:ext cx="997288" cy="872627"/>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9" name="TextBox 1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0" name="TextBox 20"/>
          <p:cNvSpPr txBox="1"/>
          <p:nvPr/>
        </p:nvSpPr>
        <p:spPr>
          <a:xfrm>
            <a:off x="3917863" y="942975"/>
            <a:ext cx="10529127" cy="1443995"/>
          </a:xfrm>
          <a:prstGeom prst="rect">
            <a:avLst/>
          </a:prstGeom>
        </p:spPr>
        <p:txBody>
          <a:bodyPr lIns="0" tIns="0" rIns="0" bIns="0" rtlCol="0" anchor="t">
            <a:spAutoFit/>
          </a:bodyPr>
          <a:lstStyle/>
          <a:p>
            <a:pPr algn="ctr">
              <a:lnSpc>
                <a:spcPts val="5359"/>
              </a:lnSpc>
            </a:pPr>
            <a:r>
              <a:rPr lang="en-US" sz="4503">
                <a:solidFill>
                  <a:srgbClr val="000000"/>
                </a:solidFill>
                <a:latin typeface="Times New Roman Bold"/>
              </a:rPr>
              <a:t>ABNORMAL LOGIN ANALYSIS FOR EMAIL-BASED DLP SYSTEMS</a:t>
            </a:r>
          </a:p>
        </p:txBody>
      </p:sp>
      <p:sp>
        <p:nvSpPr>
          <p:cNvPr id="21" name="Freeform 2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grpSp>
        <p:nvGrpSpPr>
          <p:cNvPr id="22" name="Group 22"/>
          <p:cNvGrpSpPr/>
          <p:nvPr/>
        </p:nvGrpSpPr>
        <p:grpSpPr>
          <a:xfrm>
            <a:off x="7913382" y="3600450"/>
            <a:ext cx="2461236" cy="3066573"/>
            <a:chOff x="0" y="0"/>
            <a:chExt cx="648227" cy="807657"/>
          </a:xfrm>
        </p:grpSpPr>
        <p:sp>
          <p:nvSpPr>
            <p:cNvPr id="23" name="Freeform 23"/>
            <p:cNvSpPr/>
            <p:nvPr/>
          </p:nvSpPr>
          <p:spPr>
            <a:xfrm>
              <a:off x="0" y="0"/>
              <a:ext cx="648227" cy="807657"/>
            </a:xfrm>
            <a:custGeom>
              <a:avLst/>
              <a:gdLst/>
              <a:ahLst/>
              <a:cxnLst/>
              <a:rect l="l" t="t" r="r" b="b"/>
              <a:pathLst>
                <a:path w="648227" h="807657">
                  <a:moveTo>
                    <a:pt x="0" y="0"/>
                  </a:moveTo>
                  <a:lnTo>
                    <a:pt x="648227" y="0"/>
                  </a:lnTo>
                  <a:lnTo>
                    <a:pt x="648227" y="807657"/>
                  </a:lnTo>
                  <a:lnTo>
                    <a:pt x="0" y="807657"/>
                  </a:lnTo>
                  <a:close/>
                </a:path>
              </a:pathLst>
            </a:custGeom>
            <a:solidFill>
              <a:srgbClr val="1255B6"/>
            </a:solidFill>
          </p:spPr>
          <p:txBody>
            <a:bodyPr/>
            <a:lstStyle/>
            <a:p>
              <a:endParaRPr lang="en-US"/>
            </a:p>
          </p:txBody>
        </p:sp>
        <p:sp>
          <p:nvSpPr>
            <p:cNvPr id="24" name="TextBox 24"/>
            <p:cNvSpPr txBox="1"/>
            <p:nvPr/>
          </p:nvSpPr>
          <p:spPr>
            <a:xfrm>
              <a:off x="0" y="-76200"/>
              <a:ext cx="648227" cy="883857"/>
            </a:xfrm>
            <a:prstGeom prst="rect">
              <a:avLst/>
            </a:prstGeom>
          </p:spPr>
          <p:txBody>
            <a:bodyPr lIns="50800" tIns="50800" rIns="50800" bIns="50800" rtlCol="0" anchor="ctr"/>
            <a:lstStyle/>
            <a:p>
              <a:pPr algn="ctr">
                <a:lnSpc>
                  <a:spcPts val="3639"/>
                </a:lnSpc>
              </a:pPr>
              <a:endParaRPr/>
            </a:p>
          </p:txBody>
        </p:sp>
      </p:grpSp>
      <p:sp>
        <p:nvSpPr>
          <p:cNvPr id="25" name="Freeform 25"/>
          <p:cNvSpPr/>
          <p:nvPr/>
        </p:nvSpPr>
        <p:spPr>
          <a:xfrm>
            <a:off x="8097830" y="3768376"/>
            <a:ext cx="2097089" cy="2730722"/>
          </a:xfrm>
          <a:custGeom>
            <a:avLst/>
            <a:gdLst/>
            <a:ahLst/>
            <a:cxnLst/>
            <a:rect l="l" t="t" r="r" b="b"/>
            <a:pathLst>
              <a:path w="2097089" h="2730722">
                <a:moveTo>
                  <a:pt x="0" y="0"/>
                </a:moveTo>
                <a:lnTo>
                  <a:pt x="2097089" y="0"/>
                </a:lnTo>
                <a:lnTo>
                  <a:pt x="2097089" y="2730721"/>
                </a:lnTo>
                <a:lnTo>
                  <a:pt x="0" y="2730721"/>
                </a:lnTo>
                <a:lnTo>
                  <a:pt x="0" y="0"/>
                </a:lnTo>
                <a:close/>
              </a:path>
            </a:pathLst>
          </a:custGeom>
          <a:blipFill>
            <a:blip r:embed="rId3"/>
            <a:stretch>
              <a:fillRect l="-36452" r="-39398"/>
            </a:stretch>
          </a:blipFill>
        </p:spPr>
        <p:txBody>
          <a:bodyPr/>
          <a:lstStyle/>
          <a:p>
            <a:endParaRPr lang="en-US"/>
          </a:p>
        </p:txBody>
      </p:sp>
      <p:sp>
        <p:nvSpPr>
          <p:cNvPr id="26" name="TextBox 26"/>
          <p:cNvSpPr txBox="1"/>
          <p:nvPr/>
        </p:nvSpPr>
        <p:spPr>
          <a:xfrm>
            <a:off x="5131026" y="7041741"/>
            <a:ext cx="9157257" cy="992541"/>
          </a:xfrm>
          <a:prstGeom prst="rect">
            <a:avLst/>
          </a:prstGeom>
        </p:spPr>
        <p:txBody>
          <a:bodyPr lIns="0" tIns="0" rIns="0" bIns="0" rtlCol="0" anchor="t">
            <a:spAutoFit/>
          </a:bodyPr>
          <a:lstStyle/>
          <a:p>
            <a:pPr algn="ctr">
              <a:lnSpc>
                <a:spcPts val="7768"/>
              </a:lnSpc>
            </a:pPr>
            <a:r>
              <a:rPr lang="en-US" sz="5548">
                <a:solidFill>
                  <a:srgbClr val="000000"/>
                </a:solidFill>
                <a:latin typeface="Poppins Bold"/>
              </a:rPr>
              <a:t>LOGU JJ | IT20638818 </a:t>
            </a:r>
          </a:p>
        </p:txBody>
      </p:sp>
      <p:sp>
        <p:nvSpPr>
          <p:cNvPr id="27" name="TextBox 27"/>
          <p:cNvSpPr txBox="1"/>
          <p:nvPr/>
        </p:nvSpPr>
        <p:spPr>
          <a:xfrm>
            <a:off x="6489639" y="8127147"/>
            <a:ext cx="5385575" cy="882051"/>
          </a:xfrm>
          <a:prstGeom prst="rect">
            <a:avLst/>
          </a:prstGeom>
        </p:spPr>
        <p:txBody>
          <a:bodyPr lIns="0" tIns="0" rIns="0" bIns="0" rtlCol="0" anchor="t">
            <a:spAutoFit/>
          </a:bodyPr>
          <a:lstStyle/>
          <a:p>
            <a:pPr algn="ctr">
              <a:lnSpc>
                <a:spcPts val="6508"/>
              </a:lnSpc>
            </a:pPr>
            <a:r>
              <a:rPr lang="en-US" sz="4648">
                <a:solidFill>
                  <a:srgbClr val="000000"/>
                </a:solidFill>
                <a:latin typeface="Times New Roman"/>
              </a:rPr>
              <a:t>CYBERSECURITY</a:t>
            </a:r>
          </a:p>
        </p:txBody>
      </p:sp>
      <p:sp>
        <p:nvSpPr>
          <p:cNvPr id="28" name="TextBox 28"/>
          <p:cNvSpPr txBox="1"/>
          <p:nvPr/>
        </p:nvSpPr>
        <p:spPr>
          <a:xfrm>
            <a:off x="5409372"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id="29" name="TextBox 29"/>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38428" y="-602202"/>
            <a:ext cx="9496910" cy="8161407"/>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255B6"/>
            </a:solidFill>
          </p:spPr>
          <p:txBody>
            <a:bodyPr/>
            <a:lstStyle/>
            <a:p>
              <a:endParaRPr lang="en-US"/>
            </a:p>
          </p:txBody>
        </p:sp>
        <p:sp>
          <p:nvSpPr>
            <p:cNvPr id="4" name="TextBox 4"/>
            <p:cNvSpPr txBox="1"/>
            <p:nvPr/>
          </p:nvSpPr>
          <p:spPr>
            <a:xfrm>
              <a:off x="114300" y="-76200"/>
              <a:ext cx="584200" cy="77470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14616045" y="4406801"/>
            <a:ext cx="7343910" cy="6425921"/>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7" name="TextBox 7"/>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rot="-10800000">
            <a:off x="14885769" y="6779613"/>
            <a:ext cx="2639518" cy="2309578"/>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0" name="TextBox 10"/>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rot="-10800000">
            <a:off x="11645366" y="-126089"/>
            <a:ext cx="2639518" cy="2309578"/>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53669"/>
            </a:solidFill>
          </p:spPr>
          <p:txBody>
            <a:bodyPr/>
            <a:lstStyle/>
            <a:p>
              <a:endParaRPr lang="en-US"/>
            </a:p>
          </p:txBody>
        </p:sp>
        <p:sp>
          <p:nvSpPr>
            <p:cNvPr id="13" name="TextBox 13"/>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14776204" y="7949350"/>
            <a:ext cx="1302675" cy="1139841"/>
            <a:chOff x="0" y="0"/>
            <a:chExt cx="812800" cy="711200"/>
          </a:xfrm>
        </p:grpSpPr>
        <p:sp>
          <p:nvSpPr>
            <p:cNvPr id="15" name="Freeform 1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6" name="TextBox 16"/>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0994029" y="229857"/>
            <a:ext cx="1302675" cy="1139841"/>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255B6"/>
            </a:solidFill>
          </p:spPr>
          <p:txBody>
            <a:bodyPr/>
            <a:lstStyle/>
            <a:p>
              <a:endParaRPr lang="en-US"/>
            </a:p>
          </p:txBody>
        </p:sp>
        <p:sp>
          <p:nvSpPr>
            <p:cNvPr id="19" name="TextBox 19"/>
            <p:cNvSpPr txBox="1"/>
            <p:nvPr/>
          </p:nvSpPr>
          <p:spPr>
            <a:xfrm>
              <a:off x="127000" y="254000"/>
              <a:ext cx="558800" cy="406400"/>
            </a:xfrm>
            <a:prstGeom prst="rect">
              <a:avLst/>
            </a:prstGeom>
          </p:spPr>
          <p:txBody>
            <a:bodyPr lIns="50800" tIns="50800" rIns="50800" bIns="50800" rtlCol="0" anchor="ctr"/>
            <a:lstStyle/>
            <a:p>
              <a:pPr algn="ctr">
                <a:lnSpc>
                  <a:spcPts val="3639"/>
                </a:lnSpc>
              </a:pPr>
              <a:endParaRPr/>
            </a:p>
          </p:txBody>
        </p:sp>
      </p:grpSp>
      <p:sp>
        <p:nvSpPr>
          <p:cNvPr id="20" name="TextBox 20"/>
          <p:cNvSpPr txBox="1"/>
          <p:nvPr/>
        </p:nvSpPr>
        <p:spPr>
          <a:xfrm>
            <a:off x="1052362" y="592045"/>
            <a:ext cx="7076390" cy="1027303"/>
          </a:xfrm>
          <a:prstGeom prst="rect">
            <a:avLst/>
          </a:prstGeom>
        </p:spPr>
        <p:txBody>
          <a:bodyPr lIns="0" tIns="0" rIns="0" bIns="0" rtlCol="0" anchor="t">
            <a:spAutoFit/>
          </a:bodyPr>
          <a:lstStyle/>
          <a:p>
            <a:pPr>
              <a:lnSpc>
                <a:spcPts val="7615"/>
              </a:lnSpc>
            </a:pPr>
            <a:r>
              <a:rPr lang="en-US" sz="6399">
                <a:solidFill>
                  <a:srgbClr val="000000"/>
                </a:solidFill>
                <a:latin typeface="Poppins Bold"/>
              </a:rPr>
              <a:t>BACKGROUND</a:t>
            </a:r>
          </a:p>
        </p:txBody>
      </p:sp>
      <p:sp>
        <p:nvSpPr>
          <p:cNvPr id="21" name="Freeform 21"/>
          <p:cNvSpPr/>
          <p:nvPr/>
        </p:nvSpPr>
        <p:spPr>
          <a:xfrm>
            <a:off x="132548" y="9374317"/>
            <a:ext cx="3822125" cy="747945"/>
          </a:xfrm>
          <a:custGeom>
            <a:avLst/>
            <a:gdLst/>
            <a:ahLst/>
            <a:cxnLst/>
            <a:rect l="l" t="t" r="r" b="b"/>
            <a:pathLst>
              <a:path w="3822125" h="747945">
                <a:moveTo>
                  <a:pt x="0" y="0"/>
                </a:moveTo>
                <a:lnTo>
                  <a:pt x="3822125" y="0"/>
                </a:lnTo>
                <a:lnTo>
                  <a:pt x="3822125" y="747945"/>
                </a:lnTo>
                <a:lnTo>
                  <a:pt x="0" y="747945"/>
                </a:lnTo>
                <a:lnTo>
                  <a:pt x="0" y="0"/>
                </a:lnTo>
                <a:close/>
              </a:path>
            </a:pathLst>
          </a:custGeom>
          <a:blipFill>
            <a:blip r:embed="rId2"/>
            <a:stretch>
              <a:fillRect/>
            </a:stretch>
          </a:blipFill>
        </p:spPr>
        <p:txBody>
          <a:bodyPr/>
          <a:lstStyle/>
          <a:p>
            <a:endParaRPr lang="en-US"/>
          </a:p>
        </p:txBody>
      </p:sp>
      <p:sp>
        <p:nvSpPr>
          <p:cNvPr id="22" name="TextBox 22"/>
          <p:cNvSpPr txBox="1"/>
          <p:nvPr/>
        </p:nvSpPr>
        <p:spPr>
          <a:xfrm>
            <a:off x="5409372" y="9654902"/>
            <a:ext cx="8600566"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a:rPr>
              <a:t>IT20638818 | Logu JJ   |  TMP-2023-24-082</a:t>
            </a:r>
          </a:p>
        </p:txBody>
      </p:sp>
      <p:sp>
        <p:nvSpPr>
          <p:cNvPr id="23" name="TextBox 23"/>
          <p:cNvSpPr txBox="1"/>
          <p:nvPr/>
        </p:nvSpPr>
        <p:spPr>
          <a:xfrm>
            <a:off x="13582154" y="9701737"/>
            <a:ext cx="2073479" cy="46736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03/11/2023</a:t>
            </a:r>
          </a:p>
        </p:txBody>
      </p:sp>
      <p:sp>
        <p:nvSpPr>
          <p:cNvPr id="24" name="TextBox 24"/>
          <p:cNvSpPr txBox="1"/>
          <p:nvPr/>
        </p:nvSpPr>
        <p:spPr>
          <a:xfrm>
            <a:off x="706310" y="2261277"/>
            <a:ext cx="11268004" cy="48475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Times New Roman"/>
              </a:rPr>
              <a:t>What is the abnormal login?</a:t>
            </a:r>
          </a:p>
          <a:p>
            <a:pPr>
              <a:lnSpc>
                <a:spcPts val="4759"/>
              </a:lnSpc>
            </a:pPr>
            <a:endParaRPr lang="en-US" sz="3399">
              <a:solidFill>
                <a:srgbClr val="000000"/>
              </a:solidFill>
              <a:latin typeface="Times New Roman"/>
            </a:endParaRPr>
          </a:p>
          <a:p>
            <a:pPr marL="734059" lvl="1" indent="-367030">
              <a:lnSpc>
                <a:spcPts val="4759"/>
              </a:lnSpc>
              <a:buFont typeface="Arial"/>
              <a:buChar char="•"/>
            </a:pPr>
            <a:r>
              <a:rPr lang="en-US" sz="3399">
                <a:solidFill>
                  <a:srgbClr val="000000"/>
                </a:solidFill>
                <a:latin typeface="Times New Roman"/>
              </a:rPr>
              <a:t>Why abnormal login Analysis important?</a:t>
            </a:r>
          </a:p>
          <a:p>
            <a:pPr>
              <a:lnSpc>
                <a:spcPts val="4759"/>
              </a:lnSpc>
            </a:pPr>
            <a:endParaRPr lang="en-US" sz="3399">
              <a:solidFill>
                <a:srgbClr val="000000"/>
              </a:solidFill>
              <a:latin typeface="Times New Roman"/>
            </a:endParaRPr>
          </a:p>
          <a:p>
            <a:pPr marL="734059" lvl="1" indent="-367030">
              <a:lnSpc>
                <a:spcPts val="4759"/>
              </a:lnSpc>
              <a:buFont typeface="Arial"/>
              <a:buChar char="•"/>
            </a:pPr>
            <a:r>
              <a:rPr lang="en-US" sz="3399">
                <a:solidFill>
                  <a:srgbClr val="000000"/>
                </a:solidFill>
                <a:latin typeface="Times New Roman"/>
              </a:rPr>
              <a:t>benefic of abnormal  login analysis?</a:t>
            </a:r>
          </a:p>
          <a:p>
            <a:pPr algn="ctr">
              <a:lnSpc>
                <a:spcPts val="4759"/>
              </a:lnSpc>
            </a:pPr>
            <a:endParaRPr lang="en-US" sz="3399">
              <a:solidFill>
                <a:srgbClr val="000000"/>
              </a:solidFill>
              <a:latin typeface="Times New Roman"/>
            </a:endParaRPr>
          </a:p>
          <a:p>
            <a:pPr algn="ctr">
              <a:lnSpc>
                <a:spcPts val="4759"/>
              </a:lnSpc>
            </a:pPr>
            <a:endParaRPr lang="en-US" sz="3399">
              <a:solidFill>
                <a:srgbClr val="000000"/>
              </a:solidFill>
              <a:latin typeface="Times New Roman"/>
            </a:endParaRPr>
          </a:p>
          <a:p>
            <a:pPr algn="ctr">
              <a:lnSpc>
                <a:spcPts val="4759"/>
              </a:lnSpc>
              <a:spcBef>
                <a:spcPct val="0"/>
              </a:spcBef>
            </a:pPr>
            <a:endParaRPr lang="en-US" sz="3399">
              <a:solidFill>
                <a:srgbClr val="000000"/>
              </a:solidFill>
              <a:latin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a48ffe4-904f-4768-bc85-3c9ca8e9f3cf">
      <Terms xmlns="http://schemas.microsoft.com/office/infopath/2007/PartnerControls"/>
    </lcf76f155ced4ddcb4097134ff3c332f>
    <TaxCatchAll xmlns="db72c12f-87a4-44ab-bbc5-4cc8306b158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FDB2B50B239E24A8F82F0D49E394E58" ma:contentTypeVersion="14" ma:contentTypeDescription="Create a new document." ma:contentTypeScope="" ma:versionID="32e587de22d3b79a3481677ec975dfed">
  <xsd:schema xmlns:xsd="http://www.w3.org/2001/XMLSchema" xmlns:xs="http://www.w3.org/2001/XMLSchema" xmlns:p="http://schemas.microsoft.com/office/2006/metadata/properties" xmlns:ns2="8a48ffe4-904f-4768-bc85-3c9ca8e9f3cf" xmlns:ns3="db72c12f-87a4-44ab-bbc5-4cc8306b158a" targetNamespace="http://schemas.microsoft.com/office/2006/metadata/properties" ma:root="true" ma:fieldsID="9ba92a3ae1e061e34347de036d15e04c" ns2:_="" ns3:_="">
    <xsd:import namespace="8a48ffe4-904f-4768-bc85-3c9ca8e9f3cf"/>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element ref="ns2:MediaLengthInSecond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48ffe4-904f-4768-bc85-3c9ca8e9f3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477FB6-0767-4687-8B46-7F571FABA553}">
  <ds:schemaRefs>
    <ds:schemaRef ds:uri="http://schemas.microsoft.com/office/2006/metadata/properties"/>
    <ds:schemaRef ds:uri="http://schemas.microsoft.com/office/infopath/2007/PartnerControls"/>
    <ds:schemaRef ds:uri="8a48ffe4-904f-4768-bc85-3c9ca8e9f3cf"/>
    <ds:schemaRef ds:uri="db72c12f-87a4-44ab-bbc5-4cc8306b158a"/>
  </ds:schemaRefs>
</ds:datastoreItem>
</file>

<file path=customXml/itemProps2.xml><?xml version="1.0" encoding="utf-8"?>
<ds:datastoreItem xmlns:ds="http://schemas.openxmlformats.org/officeDocument/2006/customXml" ds:itemID="{24D71D46-DF67-40AC-A821-64296DA26112}">
  <ds:schemaRefs>
    <ds:schemaRef ds:uri="http://schemas.microsoft.com/sharepoint/v3/contenttype/forms"/>
  </ds:schemaRefs>
</ds:datastoreItem>
</file>

<file path=customXml/itemProps3.xml><?xml version="1.0" encoding="utf-8"?>
<ds:datastoreItem xmlns:ds="http://schemas.openxmlformats.org/officeDocument/2006/customXml" ds:itemID="{BB6A797E-3544-4CDF-959E-6FDD7B6368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48ffe4-904f-4768-bc85-3c9ca8e9f3cf"/>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70</TotalTime>
  <Words>2334</Words>
  <Application>Microsoft Office PowerPoint</Application>
  <PresentationFormat>Custom</PresentationFormat>
  <Paragraphs>378</Paragraphs>
  <Slides>64</Slides>
  <Notes>5</Notes>
  <HiddenSlides>0</HiddenSlides>
  <MMClips>1</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PP1_TMP-2023-24-082</dc:title>
  <cp:lastModifiedBy>Keshani S.K it20299002</cp:lastModifiedBy>
  <cp:revision>7</cp:revision>
  <dcterms:created xsi:type="dcterms:W3CDTF">2006-08-16T00:00:00Z</dcterms:created>
  <dcterms:modified xsi:type="dcterms:W3CDTF">2024-04-05T14:22:11Z</dcterms:modified>
  <dc:identifier>DAFyzGn9xaQ</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0x0101007FDB2B50B239E24A8F82F0D49E394E58</vt:lpwstr>
  </property>
</Properties>
</file>